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94" r:id="rId2"/>
  </p:sldMasterIdLst>
  <p:notesMasterIdLst>
    <p:notesMasterId r:id="rId26"/>
  </p:notesMasterIdLst>
  <p:sldIdLst>
    <p:sldId id="256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88" d="100"/>
          <a:sy n="88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93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423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486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347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21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342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07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02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76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63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34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55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231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84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2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0841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6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14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0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729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68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5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7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list of procedures and steps,</a:t>
            </a:r>
            <a:r>
              <a:rPr lang="en-US" baseline="0" dirty="0" smtClean="0"/>
              <a:t> or a lecture slide with media.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070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8C30FCF2-F2CB-4D9B-99FA-6D506F32F8F1}" type="datetime8">
              <a:rPr lang="en-US" smtClean="0"/>
              <a:t>11/17/2014 11:42 PM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en-GB" smtClean="0">
                <a:solidFill>
                  <a:schemeClr val="tx2"/>
                </a:solidFill>
              </a:rPr>
              <a:t>[Professor Name] - [Course Name and Session]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32C02-47F5-4C6E-9B1A-B66F6315CDBD}" type="datetime8">
              <a:rPr lang="en-US" smtClean="0">
                <a:solidFill>
                  <a:schemeClr val="tx2"/>
                </a:solidFill>
              </a:rPr>
              <a:t>11/17/2014 11:42 PM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8A04282-A161-41AE-A961-8C1E27FCB28F}" type="datetime8">
              <a:rPr lang="en-US" smtClean="0">
                <a:solidFill>
                  <a:schemeClr val="tx2"/>
                </a:solidFill>
              </a:rPr>
              <a:t>11/17/2014 11:42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en-GB" smtClean="0"/>
              <a:t>[Professor Name] - [Course Name and Session]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FE88D-7167-4CCC-B595-8DEEFEA1C799}" type="datetime8">
              <a:rPr lang="en-US" smtClean="0"/>
              <a:t>11/17/2014 11:42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BA016-FE8C-428B-A6FB-1485A1251BE0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203E50B-EBB5-449A-BD40-E693EA95F3DA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C60E62-739F-41B4-B098-8FF078730DC1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3F771-4E30-4565-849B-222723D22904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1E43F-88EC-4011-8986-4DBE73C66E50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[Professor Name] - [Course Name and Session]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2D98D-BCD7-4878-8F5C-5CF07A079F42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[Professor Name] - [Course Name and Session]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AB17E86-4845-44A2-AD67-2B884D71C2F5}" type="datetime8">
              <a:rPr lang="en-US" smtClean="0"/>
              <a:t>11/17/2014 11:42 PM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en-GB" smtClean="0"/>
              <a:t>[Professor Name] - [Course Name and Session]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B531098B-6294-4BD7-B888-584CB89C0462}" type="datetime8">
              <a:rPr lang="en-US" smtClean="0">
                <a:solidFill>
                  <a:schemeClr val="tx2"/>
                </a:solidFill>
              </a:rPr>
              <a:t>11/17/2014 11:42 PM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r>
              <a:rPr lang="en-GB" sz="1400" smtClean="0">
                <a:solidFill>
                  <a:schemeClr val="tx2"/>
                </a:solidFill>
              </a:rPr>
              <a:t>[Professor Name] - [Course Name and Session]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1619672" y="4797152"/>
            <a:ext cx="7215336" cy="792088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Chemical Agents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[Professor Name]</a:t>
            </a:r>
            <a:br>
              <a:rPr lang="en-US" dirty="0" smtClean="0"/>
            </a:br>
            <a:r>
              <a:rPr lang="en-US" dirty="0" smtClean="0"/>
              <a:t>Course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Weapons – </a:t>
            </a:r>
            <a:r>
              <a:rPr lang="en-US" i="1" dirty="0" smtClean="0"/>
              <a:t>Nerve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accidental </a:t>
            </a:r>
            <a:r>
              <a:rPr lang="en-US" sz="2800" dirty="0"/>
              <a:t>discovery by Dr. </a:t>
            </a:r>
            <a:r>
              <a:rPr lang="en-US" sz="2800" dirty="0" smtClean="0"/>
              <a:t>Schrader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absorbable through skin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effects include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err="1" smtClean="0"/>
              <a:t>miosis</a:t>
            </a:r>
            <a:endParaRPr lang="en-US" sz="25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profuse salivation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convulsions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involuntary urination and defecation</a:t>
            </a:r>
            <a:r>
              <a:rPr lang="en-US" sz="2500" dirty="0" smtClean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eventual death by asphyxiation</a:t>
            </a: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09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Agents – </a:t>
            </a:r>
            <a:r>
              <a:rPr lang="en-US" i="1" dirty="0" err="1" smtClean="0"/>
              <a:t>Tabun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clear to brown, </a:t>
            </a:r>
            <a:r>
              <a:rPr lang="en-US" sz="2800" dirty="0"/>
              <a:t>volatile </a:t>
            </a:r>
            <a:r>
              <a:rPr lang="en-GB" sz="2800" dirty="0" smtClean="0"/>
              <a:t>tasteless liquid, faint </a:t>
            </a:r>
            <a:r>
              <a:rPr lang="en-GB" sz="2800" dirty="0"/>
              <a:t>fruity </a:t>
            </a:r>
            <a:r>
              <a:rPr lang="en-GB" sz="2800" dirty="0" err="1" smtClean="0"/>
              <a:t>odor</a:t>
            </a:r>
            <a:endParaRPr lang="en-GB" sz="28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extremely </a:t>
            </a:r>
            <a:r>
              <a:rPr lang="en-US" sz="2800" dirty="0" smtClean="0"/>
              <a:t>toxic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easier to produce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attacks the mammalian nervous </a:t>
            </a:r>
            <a:r>
              <a:rPr lang="en-US" sz="2800" dirty="0" smtClean="0"/>
              <a:t>system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continuous firing of synapses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sustained </a:t>
            </a:r>
            <a:r>
              <a:rPr lang="en-GB" sz="2500" dirty="0"/>
              <a:t>contraction of </a:t>
            </a:r>
            <a:r>
              <a:rPr lang="en-GB" sz="2500" dirty="0" smtClean="0"/>
              <a:t>diaphragm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death by </a:t>
            </a:r>
            <a:r>
              <a:rPr lang="en-US" sz="2500" dirty="0" smtClean="0"/>
              <a:t>asphyxiation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irritating </a:t>
            </a:r>
            <a:r>
              <a:rPr lang="en-US" sz="2800" dirty="0"/>
              <a:t>to the </a:t>
            </a:r>
            <a:r>
              <a:rPr lang="en-US" sz="2800" dirty="0" smtClean="0"/>
              <a:t>eyes, </a:t>
            </a:r>
            <a:r>
              <a:rPr lang="en-GB" sz="2800" dirty="0"/>
              <a:t>liquid deposited on </a:t>
            </a:r>
            <a:r>
              <a:rPr lang="en-GB" sz="2800" dirty="0" smtClean="0"/>
              <a:t>eye kills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moderate </a:t>
            </a:r>
            <a:r>
              <a:rPr lang="en-GB" sz="2800" dirty="0"/>
              <a:t>exposure to </a:t>
            </a:r>
            <a:r>
              <a:rPr lang="en-GB" sz="2800" dirty="0" err="1"/>
              <a:t>tabun</a:t>
            </a:r>
            <a:r>
              <a:rPr lang="en-GB" sz="2800" dirty="0"/>
              <a:t> can recover completely</a:t>
            </a:r>
            <a:endParaRPr lang="en-US" sz="28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25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Agents – </a:t>
            </a:r>
            <a:r>
              <a:rPr lang="en-US" i="1" dirty="0" err="1" smtClean="0"/>
              <a:t>Sarin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colorless, odorless </a:t>
            </a:r>
            <a:r>
              <a:rPr lang="en-US" sz="2800" dirty="0" smtClean="0"/>
              <a:t>liquid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similar structure and mechanism of action as </a:t>
            </a:r>
            <a:r>
              <a:rPr lang="en-GB" sz="2800" dirty="0" err="1" smtClean="0"/>
              <a:t>tabun</a:t>
            </a:r>
            <a:endParaRPr lang="en-GB" sz="28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discovered by Dr. </a:t>
            </a:r>
            <a:r>
              <a:rPr lang="de-DE" sz="2800" dirty="0" smtClean="0"/>
              <a:t>Schrader in 1938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more than ten times as potent as </a:t>
            </a:r>
            <a:r>
              <a:rPr lang="en-GB" sz="2800" dirty="0" err="1" smtClean="0"/>
              <a:t>tabun</a:t>
            </a:r>
            <a:endParaRPr lang="en-GB" sz="28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more persistent by addition of petroleum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used in Tokyo </a:t>
            </a:r>
            <a:r>
              <a:rPr lang="en-US" sz="2800" dirty="0" smtClean="0"/>
              <a:t>subway attack, 1995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221088"/>
            <a:ext cx="2066998" cy="1508431"/>
          </a:xfrm>
          <a:prstGeom prst="rect">
            <a:avLst/>
          </a:prstGeom>
        </p:spPr>
      </p:pic>
      <p:sp>
        <p:nvSpPr>
          <p:cNvPr id="7" name="Rectangle 2"/>
          <p:cNvSpPr>
            <a:spLocks noGrp="1"/>
          </p:cNvSpPr>
          <p:nvPr>
            <p:ph sz="quarter" idx="1"/>
          </p:nvPr>
        </p:nvSpPr>
        <p:spPr>
          <a:xfrm>
            <a:off x="6588224" y="5662958"/>
            <a:ext cx="2174776" cy="5651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 err="1" smtClean="0"/>
              <a:t>sarin</a:t>
            </a:r>
            <a:r>
              <a:rPr lang="en-GB" sz="2000" dirty="0" smtClean="0"/>
              <a:t> structure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6839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Agents – </a:t>
            </a:r>
            <a:r>
              <a:rPr lang="en-US" i="1" dirty="0" smtClean="0"/>
              <a:t>VX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800" dirty="0" err="1" smtClean="0"/>
              <a:t>odorless</a:t>
            </a:r>
            <a:r>
              <a:rPr lang="en-GB" sz="2800" dirty="0" smtClean="0"/>
              <a:t> and tasteless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most studied of the V-series</a:t>
            </a:r>
            <a:r>
              <a:rPr lang="en-GB" sz="2800" dirty="0"/>
              <a:t>, most potent</a:t>
            </a:r>
            <a:endParaRPr lang="en-US" sz="2800" dirty="0"/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too toxic </a:t>
            </a:r>
            <a:r>
              <a:rPr lang="en-GB" sz="2800" dirty="0" smtClean="0"/>
              <a:t>in insecticides for </a:t>
            </a:r>
            <a:r>
              <a:rPr lang="en-GB" sz="2800" dirty="0"/>
              <a:t>conventional </a:t>
            </a:r>
            <a:r>
              <a:rPr lang="en-GB" sz="2800" dirty="0" smtClean="0"/>
              <a:t>use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1958, British exchanged research on VX technology for </a:t>
            </a:r>
            <a:r>
              <a:rPr lang="de-DE" sz="2800" dirty="0" smtClean="0"/>
              <a:t>nuclear research with U.S.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1961, U.S. </a:t>
            </a:r>
            <a:r>
              <a:rPr lang="en-GB" sz="2800" dirty="0"/>
              <a:t>went for large-scale production and </a:t>
            </a:r>
            <a:r>
              <a:rPr lang="en-GB" sz="2800" dirty="0" err="1" smtClean="0"/>
              <a:t>weaponizing</a:t>
            </a:r>
            <a:endParaRPr lang="en-GB" sz="28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only </a:t>
            </a:r>
            <a:r>
              <a:rPr lang="en-GB" sz="2800" dirty="0" smtClean="0"/>
              <a:t>United </a:t>
            </a:r>
            <a:r>
              <a:rPr lang="en-GB" sz="2800" dirty="0"/>
              <a:t>States, France, and </a:t>
            </a:r>
            <a:r>
              <a:rPr lang="en-GB" sz="2800" dirty="0" smtClean="0"/>
              <a:t>Russia known to possess VX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10 times more toxic than </a:t>
            </a:r>
            <a:r>
              <a:rPr lang="en-GB" sz="2800" dirty="0" err="1"/>
              <a:t>sarin</a:t>
            </a:r>
            <a:r>
              <a:rPr lang="en-GB" sz="2800" dirty="0"/>
              <a:t> by entry through </a:t>
            </a:r>
            <a:r>
              <a:rPr lang="en-GB" sz="2800" dirty="0" smtClean="0"/>
              <a:t>the skin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14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Nerve Agents – </a:t>
            </a:r>
            <a:r>
              <a:rPr lang="en-US" i="1" dirty="0" smtClean="0"/>
              <a:t>VX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exposure through inhalation, skin absorption, or eye </a:t>
            </a:r>
            <a:r>
              <a:rPr lang="de-DE" sz="2800" dirty="0" smtClean="0"/>
              <a:t>contact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virtually impossible to remove from exposed surface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least volatile hence can persist for </a:t>
            </a:r>
            <a:r>
              <a:rPr lang="en-GB" sz="2800" dirty="0" smtClean="0"/>
              <a:t>months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/>
              <a:t>heavier than </a:t>
            </a:r>
            <a:r>
              <a:rPr lang="en-GB" sz="2800" dirty="0" smtClean="0"/>
              <a:t>air</a:t>
            </a:r>
            <a:r>
              <a:rPr lang="en-GB" sz="2800" dirty="0"/>
              <a:t>, does not readily mix with </a:t>
            </a:r>
            <a:r>
              <a:rPr lang="en-GB" sz="2800" dirty="0" smtClean="0"/>
              <a:t>water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slow breakdown in body causes cumulative effect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treatment through antidotes </a:t>
            </a:r>
            <a:r>
              <a:rPr lang="de-DE" sz="2800" dirty="0"/>
              <a:t>or chemical agent resistance </a:t>
            </a:r>
            <a:r>
              <a:rPr lang="de-DE" sz="2800" dirty="0" smtClean="0"/>
              <a:t>pills</a:t>
            </a:r>
            <a:endParaRPr lang="en-GB" sz="28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29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 smtClean="0"/>
              <a:t>Nerve Agents – </a:t>
            </a:r>
            <a:r>
              <a:rPr lang="en-US" i="1" dirty="0" smtClean="0"/>
              <a:t>VX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153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Destruction of Stockpiles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ships with stockpiles </a:t>
            </a:r>
            <a:r>
              <a:rPr lang="en-GB" sz="2500" dirty="0" smtClean="0"/>
              <a:t>sunk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Newport Chemical </a:t>
            </a:r>
            <a:r>
              <a:rPr lang="en-GB" sz="2500" dirty="0" smtClean="0"/>
              <a:t>Depot, Indiana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Gulf </a:t>
            </a:r>
            <a:r>
              <a:rPr lang="en-GB" sz="2500" dirty="0" smtClean="0"/>
              <a:t>War, 1990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1980–1988 Iran–Iraq </a:t>
            </a:r>
            <a:r>
              <a:rPr lang="en-GB" sz="2500" dirty="0" smtClean="0"/>
              <a:t>War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7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 smtClean="0"/>
              <a:t>Choking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153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cause irritation and severe </a:t>
            </a:r>
            <a:r>
              <a:rPr lang="de-DE" sz="2800" dirty="0" smtClean="0"/>
              <a:t>coughing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Chlorine (Cl)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spreads </a:t>
            </a:r>
            <a:r>
              <a:rPr lang="en-GB" sz="2500" dirty="0" smtClean="0"/>
              <a:t>rapidly upon release from liquefied form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highly </a:t>
            </a:r>
            <a:r>
              <a:rPr lang="en-GB" sz="2500" dirty="0" smtClean="0"/>
              <a:t>corrosive upon contact with moisture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highly </a:t>
            </a:r>
            <a:r>
              <a:rPr lang="en-GB" sz="2500" dirty="0" smtClean="0"/>
              <a:t>water-soluble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irritates nasal </a:t>
            </a:r>
            <a:r>
              <a:rPr lang="en-GB" sz="2500" dirty="0" smtClean="0"/>
              <a:t>passages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larger quantities cause death by </a:t>
            </a:r>
            <a:r>
              <a:rPr lang="en-GB" sz="2500" dirty="0" smtClean="0"/>
              <a:t>asphyxiation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exposures to 1000 ppm can be fatal</a:t>
            </a:r>
            <a:endParaRPr lang="en-GB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 smtClean="0"/>
              <a:t>Choking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153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Phosgene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err="1"/>
              <a:t>colorless</a:t>
            </a:r>
            <a:r>
              <a:rPr lang="en-GB" sz="2500" dirty="0"/>
              <a:t> </a:t>
            </a:r>
            <a:r>
              <a:rPr lang="en-GB" sz="2500" dirty="0" smtClean="0"/>
              <a:t>gas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smell resembling </a:t>
            </a:r>
            <a:r>
              <a:rPr lang="en-GB" sz="2500" dirty="0" smtClean="0"/>
              <a:t>new-mown </a:t>
            </a:r>
            <a:r>
              <a:rPr lang="en-GB" sz="2500" dirty="0"/>
              <a:t>hay or fresh </a:t>
            </a:r>
            <a:r>
              <a:rPr lang="en-GB" sz="2500" dirty="0" smtClean="0"/>
              <a:t>corn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500" dirty="0"/>
              <a:t>used in manufacture of </a:t>
            </a:r>
            <a:r>
              <a:rPr lang="de-DE" sz="2500" dirty="0" smtClean="0"/>
              <a:t>polymers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incapacitate at lower ppm and fatalities for higher ppm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coughing, choking, tightness in the </a:t>
            </a:r>
            <a:r>
              <a:rPr lang="en-GB" sz="2500" dirty="0" smtClean="0"/>
              <a:t>chest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nausea, vomiting, </a:t>
            </a:r>
            <a:r>
              <a:rPr lang="en-GB" sz="2500" dirty="0" smtClean="0"/>
              <a:t>headache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shock-like symptoms</a:t>
            </a:r>
            <a:r>
              <a:rPr lang="en-GB" sz="2500" dirty="0"/>
              <a:t>, death </a:t>
            </a:r>
            <a:r>
              <a:rPr lang="en-GB" sz="2500" dirty="0" smtClean="0"/>
              <a:t>in </a:t>
            </a:r>
            <a:r>
              <a:rPr lang="en-GB" sz="2500" dirty="0"/>
              <a:t>24–48 </a:t>
            </a:r>
            <a:r>
              <a:rPr lang="en-GB" sz="2500" dirty="0" smtClean="0"/>
              <a:t>hours</a:t>
            </a:r>
          </a:p>
          <a:p>
            <a:pPr marL="365760" lvl="1" indent="0">
              <a:buNone/>
            </a:pPr>
            <a:endParaRPr lang="en-GB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75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 smtClean="0"/>
              <a:t>Choking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153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Diphosgene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err="1" smtClean="0"/>
              <a:t>colorless</a:t>
            </a:r>
            <a:r>
              <a:rPr lang="en-GB" sz="2500" dirty="0" smtClean="0"/>
              <a:t> liquid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destroyed filters in </a:t>
            </a:r>
            <a:r>
              <a:rPr lang="en-GB" sz="2500" dirty="0"/>
              <a:t>gas </a:t>
            </a:r>
            <a:r>
              <a:rPr lang="en-GB" sz="2500" dirty="0" smtClean="0"/>
              <a:t>masks in WW-I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hazards similar to </a:t>
            </a:r>
            <a:r>
              <a:rPr lang="en-GB" sz="2500" dirty="0" smtClean="0"/>
              <a:t>phosgene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body </a:t>
            </a:r>
            <a:r>
              <a:rPr lang="en-GB" sz="2500" dirty="0"/>
              <a:t>converts diphosgene into </a:t>
            </a:r>
            <a:r>
              <a:rPr lang="en-GB" sz="2500" dirty="0" smtClean="0"/>
              <a:t>phosgene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Chloropicrin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oily, </a:t>
            </a:r>
            <a:r>
              <a:rPr lang="en-GB" sz="2500" dirty="0" err="1"/>
              <a:t>colorless</a:t>
            </a:r>
            <a:r>
              <a:rPr lang="en-GB" sz="2500" dirty="0"/>
              <a:t>, or pale yellow liquid, strong </a:t>
            </a:r>
            <a:r>
              <a:rPr lang="en-GB" sz="2500" dirty="0" err="1" smtClean="0"/>
              <a:t>odor</a:t>
            </a:r>
            <a:endParaRPr lang="en-GB" sz="25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irritant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more toxic than chlorine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36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 smtClean="0"/>
              <a:t>Choking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153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Chloropicrin effects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irritation of the nose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coughing and difficulty in breathing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sore throat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dizziness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bluish skin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vomiting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chemical burns on skin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fatal if lungs injured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39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28288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Categories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Nerve </a:t>
            </a:r>
            <a:r>
              <a:rPr lang="en-US" sz="2500" dirty="0"/>
              <a:t>agents (e.g., </a:t>
            </a:r>
            <a:r>
              <a:rPr lang="en-US" sz="2500" dirty="0" err="1"/>
              <a:t>sarin</a:t>
            </a:r>
            <a:r>
              <a:rPr lang="en-US" sz="2500" dirty="0"/>
              <a:t>, </a:t>
            </a:r>
            <a:r>
              <a:rPr lang="en-US" sz="2500" dirty="0" err="1"/>
              <a:t>soman</a:t>
            </a:r>
            <a:r>
              <a:rPr lang="en-US" sz="2500" dirty="0"/>
              <a:t>, </a:t>
            </a:r>
            <a:r>
              <a:rPr lang="en-US" sz="2500" dirty="0" err="1"/>
              <a:t>cyclosarin</a:t>
            </a:r>
            <a:r>
              <a:rPr lang="en-US" sz="2500" dirty="0"/>
              <a:t>, </a:t>
            </a:r>
            <a:r>
              <a:rPr lang="en-US" sz="2500" dirty="0" err="1"/>
              <a:t>tabun</a:t>
            </a:r>
            <a:r>
              <a:rPr lang="en-US" sz="2500" dirty="0"/>
              <a:t>, VX)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err="1"/>
              <a:t>Vesicating</a:t>
            </a:r>
            <a:r>
              <a:rPr lang="en-US" sz="2500" dirty="0"/>
              <a:t> or blistering agents (e.g., mustards, lewisite)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Choking agents (chlorine, phosgene, diphosgene)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Blood agents (hydrogen cyanide)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Riot control agents (e.g., pepper gas, cyanide, CS)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Vomiting agents (e.g., </a:t>
            </a:r>
            <a:r>
              <a:rPr lang="en-US" sz="2500" dirty="0" err="1"/>
              <a:t>adamsite</a:t>
            </a:r>
            <a:r>
              <a:rPr lang="en-US" sz="2500" dirty="0"/>
              <a:t>)</a:t>
            </a: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/>
              <a:t>Blister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8153400" cy="479176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800" dirty="0" err="1" smtClean="0"/>
              <a:t>Sulfur</a:t>
            </a:r>
            <a:r>
              <a:rPr lang="en-GB" sz="2800" dirty="0" smtClean="0"/>
              <a:t> Mustards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forms </a:t>
            </a:r>
            <a:r>
              <a:rPr lang="en-GB" sz="2500" dirty="0"/>
              <a:t>large, painful, liquid-filled blisters on exposed </a:t>
            </a:r>
            <a:r>
              <a:rPr lang="en-GB" sz="2500" dirty="0" smtClean="0"/>
              <a:t>skin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err="1"/>
              <a:t>colorless</a:t>
            </a:r>
            <a:r>
              <a:rPr lang="en-GB" sz="2500" dirty="0" smtClean="0"/>
              <a:t>, </a:t>
            </a:r>
            <a:r>
              <a:rPr lang="en-GB" sz="2500" dirty="0" err="1" smtClean="0"/>
              <a:t>odorless</a:t>
            </a:r>
            <a:r>
              <a:rPr lang="en-GB" sz="2500" dirty="0" smtClean="0"/>
              <a:t>, and viscous liquids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500" dirty="0" smtClean="0"/>
              <a:t>heavy use in World War 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500" dirty="0" smtClean="0"/>
              <a:t>effects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redness </a:t>
            </a:r>
            <a:r>
              <a:rPr lang="en-GB" dirty="0"/>
              <a:t>and itching of </a:t>
            </a:r>
            <a:r>
              <a:rPr lang="en-GB" dirty="0" smtClean="0"/>
              <a:t>skin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irritation, </a:t>
            </a:r>
            <a:r>
              <a:rPr lang="en-GB" dirty="0"/>
              <a:t>pain, swelling, and </a:t>
            </a:r>
            <a:r>
              <a:rPr lang="en-GB" dirty="0" smtClean="0"/>
              <a:t>tearing </a:t>
            </a:r>
            <a:r>
              <a:rPr lang="en-GB" dirty="0"/>
              <a:t>of eyes, also severe </a:t>
            </a:r>
            <a:r>
              <a:rPr lang="en-GB" dirty="0" smtClean="0"/>
              <a:t>pain</a:t>
            </a:r>
            <a:r>
              <a:rPr lang="en-GB" dirty="0"/>
              <a:t>, or blindness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sinus pain, shortness of breath, and </a:t>
            </a:r>
            <a:r>
              <a:rPr lang="en-GB" dirty="0" smtClean="0"/>
              <a:t>coughing</a:t>
            </a:r>
            <a:r>
              <a:rPr lang="en-GB" dirty="0"/>
              <a:t>, </a:t>
            </a:r>
            <a:r>
              <a:rPr lang="en-GB" dirty="0" smtClean="0"/>
              <a:t>bleeding and blistering of respiratory system at high concentrations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t-BR" dirty="0" smtClean="0"/>
              <a:t>abdominal </a:t>
            </a:r>
            <a:r>
              <a:rPr lang="pt-BR" dirty="0"/>
              <a:t>pain, diarrhea, fever, nausea and vomiting</a:t>
            </a:r>
            <a:endParaRPr lang="en-GB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72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/>
              <a:t>Blister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8153400" cy="479176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800" dirty="0" err="1" smtClean="0"/>
              <a:t>Sulfur</a:t>
            </a:r>
            <a:r>
              <a:rPr lang="en-GB" sz="2800" dirty="0" smtClean="0"/>
              <a:t> Mustards </a:t>
            </a:r>
            <a:r>
              <a:rPr lang="en-GB" sz="2300" i="1" dirty="0" smtClean="0"/>
              <a:t>continued</a:t>
            </a:r>
            <a:endParaRPr lang="en-GB" sz="23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carcinogenic and </a:t>
            </a:r>
            <a:r>
              <a:rPr lang="en-GB" sz="2500" dirty="0" smtClean="0"/>
              <a:t>mutagenic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500" dirty="0" smtClean="0"/>
              <a:t>one suggested mechanism involves bonding to DNA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/>
              <a:t>may lead to cell </a:t>
            </a:r>
            <a:r>
              <a:rPr lang="en-GB" dirty="0" smtClean="0"/>
              <a:t>death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/>
              <a:t>disturb natural repair </a:t>
            </a:r>
            <a:r>
              <a:rPr lang="en-GB" dirty="0" smtClean="0"/>
              <a:t>mechanisms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 smtClean="0"/>
              <a:t>mutations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no antidote or treatment </a:t>
            </a:r>
            <a:r>
              <a:rPr lang="en-GB" sz="2500" dirty="0" smtClean="0"/>
              <a:t>exists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usually not fatal </a:t>
            </a:r>
            <a:endParaRPr lang="en-GB" sz="25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500" dirty="0" smtClean="0"/>
              <a:t>suggested measure is immediate decontamination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control infections using antibiotics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16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/>
              <a:t>Blister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8153400" cy="479176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Lewisite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colorless  and  odorless liquid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more volatile </a:t>
            </a:r>
            <a:r>
              <a:rPr lang="en-US" sz="2500" dirty="0"/>
              <a:t>than mustard</a:t>
            </a:r>
            <a:endParaRPr lang="en-US" sz="25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discovered by  U.S. chemist </a:t>
            </a:r>
            <a:r>
              <a:rPr lang="en-US" sz="2500" dirty="0" err="1"/>
              <a:t>Winford</a:t>
            </a:r>
            <a:r>
              <a:rPr lang="en-US" sz="2500" dirty="0"/>
              <a:t> </a:t>
            </a:r>
            <a:r>
              <a:rPr lang="en-US" sz="2500" dirty="0" smtClean="0"/>
              <a:t>Lewis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field trials during World War </a:t>
            </a:r>
            <a:r>
              <a:rPr lang="en-GB" sz="2500" dirty="0" smtClean="0"/>
              <a:t>II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declared obsolete by the 1950s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neutralized by oxidation with chlorine and disposed into the Gulf of Mexico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82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52400" y="281622"/>
            <a:ext cx="8153400" cy="990600"/>
          </a:xfrm>
        </p:spPr>
        <p:txBody>
          <a:bodyPr/>
          <a:lstStyle/>
          <a:p>
            <a:r>
              <a:rPr lang="en-US" dirty="0"/>
              <a:t>Blister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8153400" cy="479176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Lewisite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Inhalation effects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/>
              <a:t>burning pain to the chest, </a:t>
            </a:r>
            <a:endParaRPr lang="en-GB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 smtClean="0"/>
              <a:t>sneezing</a:t>
            </a:r>
            <a:r>
              <a:rPr lang="en-GB" dirty="0"/>
              <a:t>, </a:t>
            </a:r>
            <a:r>
              <a:rPr lang="en-GB" dirty="0" smtClean="0"/>
              <a:t>coughing</a:t>
            </a:r>
            <a:r>
              <a:rPr lang="en-GB" dirty="0"/>
              <a:t>, vomiting, </a:t>
            </a:r>
            <a:endParaRPr lang="en-GB" dirty="0" smtClean="0"/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 smtClean="0"/>
              <a:t>pulmonary </a:t>
            </a:r>
            <a:r>
              <a:rPr lang="en-GB" dirty="0" err="1" smtClean="0"/>
              <a:t>edema</a:t>
            </a:r>
            <a:endParaRPr lang="en-GB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Ingestion effects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/>
              <a:t>severe  pain,  nausea,  </a:t>
            </a:r>
            <a:r>
              <a:rPr lang="en-GB" dirty="0" smtClean="0"/>
              <a:t>vomiting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 smtClean="0"/>
              <a:t>tissue  damage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inhibits </a:t>
            </a:r>
            <a:r>
              <a:rPr lang="en-GB" sz="2500" dirty="0" smtClean="0"/>
              <a:t>enzymes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500" dirty="0"/>
              <a:t>treatment through British </a:t>
            </a:r>
            <a:r>
              <a:rPr lang="de-DE" sz="2500" dirty="0" smtClean="0"/>
              <a:t>anti-lewisite  </a:t>
            </a:r>
            <a:r>
              <a:rPr lang="de-DE" sz="2500" dirty="0"/>
              <a:t>(BAL,  </a:t>
            </a:r>
            <a:r>
              <a:rPr lang="de-DE" sz="2500" dirty="0" smtClean="0"/>
              <a:t>dimercaprol)</a:t>
            </a:r>
            <a:endParaRPr lang="en-GB" sz="25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78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 – </a:t>
            </a:r>
            <a:r>
              <a:rPr lang="en-US" i="1" dirty="0" smtClean="0"/>
              <a:t>History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28288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Ancient China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recipes for toxic smokes dating </a:t>
            </a:r>
            <a:r>
              <a:rPr lang="en-US" sz="2500" dirty="0"/>
              <a:t>as far as </a:t>
            </a:r>
            <a:r>
              <a:rPr lang="en-US" sz="2500" dirty="0" smtClean="0"/>
              <a:t>1000 BCE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use of </a:t>
            </a:r>
            <a:r>
              <a:rPr lang="en-GB" sz="2500" dirty="0"/>
              <a:t>poisonous gas by Mongol army, </a:t>
            </a:r>
            <a:r>
              <a:rPr lang="en-GB" sz="2500" dirty="0" smtClean="0"/>
              <a:t>1241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catapulting </a:t>
            </a:r>
            <a:r>
              <a:rPr lang="en-GB" sz="2500" dirty="0" smtClean="0"/>
              <a:t>mud balls filled with noxious substances</a:t>
            </a:r>
            <a:endParaRPr lang="en-GB" sz="25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Ancient Greece and </a:t>
            </a:r>
            <a:r>
              <a:rPr lang="en-US" sz="2800" dirty="0" smtClean="0"/>
              <a:t>Rome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Sparta </a:t>
            </a:r>
            <a:r>
              <a:rPr lang="en-US" sz="2500" dirty="0" err="1" smtClean="0"/>
              <a:t>vs</a:t>
            </a:r>
            <a:r>
              <a:rPr lang="en-US" sz="2500" dirty="0"/>
              <a:t> Athens, 423 </a:t>
            </a:r>
            <a:r>
              <a:rPr lang="en-US" sz="2500" dirty="0" smtClean="0"/>
              <a:t>BCE – noxious smoke created </a:t>
            </a:r>
            <a:r>
              <a:rPr lang="en-US" sz="2500" dirty="0"/>
              <a:t>by ignition of wood</a:t>
            </a:r>
            <a:r>
              <a:rPr lang="en-US" sz="2500" dirty="0" smtClean="0"/>
              <a:t>, tar, and sulfur</a:t>
            </a:r>
            <a:endParaRPr lang="en-US" sz="25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 smtClean="0"/>
              <a:t>Third Punic War (146 BCE</a:t>
            </a:r>
            <a:r>
              <a:rPr lang="en-GB" sz="2500" dirty="0" smtClean="0"/>
              <a:t>) – Romans made the area infertile by sowing salt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Greek </a:t>
            </a:r>
            <a:r>
              <a:rPr lang="en-US" sz="2500" dirty="0" smtClean="0"/>
              <a:t>fire – 673 CE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46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 – </a:t>
            </a:r>
            <a:r>
              <a:rPr lang="en-US" i="1" dirty="0" smtClean="0"/>
              <a:t>History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28288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 smtClean="0"/>
              <a:t>The Renaissance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Leonardo da </a:t>
            </a:r>
            <a:r>
              <a:rPr lang="en-US" sz="2500" dirty="0"/>
              <a:t>Vinci – </a:t>
            </a:r>
            <a:r>
              <a:rPr lang="en-US" sz="2500" dirty="0" smtClean="0"/>
              <a:t>proposed toxic powder and </a:t>
            </a:r>
            <a:r>
              <a:rPr lang="en-US" sz="2500" dirty="0"/>
              <a:t>protective </a:t>
            </a:r>
            <a:r>
              <a:rPr lang="en-US" sz="2500" dirty="0" smtClean="0"/>
              <a:t>masks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the Thirty Years </a:t>
            </a:r>
            <a:r>
              <a:rPr lang="en-US" sz="2500" dirty="0" smtClean="0"/>
              <a:t>War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U.S. Civil </a:t>
            </a:r>
            <a:r>
              <a:rPr lang="en-US" sz="2500" dirty="0" smtClean="0"/>
              <a:t>War – </a:t>
            </a:r>
            <a:r>
              <a:rPr lang="en-GB" sz="2500" dirty="0" smtClean="0"/>
              <a:t>chlorine </a:t>
            </a:r>
            <a:r>
              <a:rPr lang="en-GB" sz="2500" dirty="0"/>
              <a:t>gas as an offensive </a:t>
            </a:r>
            <a:r>
              <a:rPr lang="en-GB" sz="2500" dirty="0" smtClean="0"/>
              <a:t>weapon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Brussels </a:t>
            </a:r>
            <a:r>
              <a:rPr lang="en-US" sz="2500" dirty="0" smtClean="0"/>
              <a:t>Convention, 1874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International Peace Conference, 1899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02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 – </a:t>
            </a:r>
            <a:r>
              <a:rPr lang="en-US" i="1" dirty="0" smtClean="0"/>
              <a:t>History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8282880" cy="465863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World War </a:t>
            </a:r>
            <a:r>
              <a:rPr lang="de-DE" sz="2800" dirty="0" smtClean="0"/>
              <a:t>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French forces used teargas </a:t>
            </a:r>
            <a:r>
              <a:rPr lang="en-US" sz="2500" dirty="0" smtClean="0"/>
              <a:t>grenades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liquid explosive</a:t>
            </a:r>
            <a:r>
              <a:rPr lang="en-US" sz="2500" dirty="0"/>
              <a:t>, </a:t>
            </a:r>
            <a:r>
              <a:rPr lang="en-US" sz="2500" dirty="0" err="1" smtClean="0"/>
              <a:t>turpinite</a:t>
            </a:r>
            <a:endParaRPr lang="en-US" sz="25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use of poison gas by Germans in retaliation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Fritz Haber </a:t>
            </a:r>
            <a:r>
              <a:rPr lang="en-US" sz="2500" dirty="0" smtClean="0"/>
              <a:t>– gas cloud proposition, chlorine as a weapon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British Army – poison gas, chlorine shells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Phosgene – improved, more effective, harder to detect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mustard gas</a:t>
            </a:r>
            <a:endParaRPr lang="en-US" sz="25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Post World War 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1925 Geneva Protocol – 16 nations signed (U.S. in 1975</a:t>
            </a:r>
            <a:r>
              <a:rPr lang="en-US" sz="2500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95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 – </a:t>
            </a:r>
            <a:r>
              <a:rPr lang="en-US" i="1" dirty="0" smtClean="0"/>
              <a:t>History</a:t>
            </a:r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6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10634"/>
            <a:ext cx="3886200" cy="2928907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716" y="2441114"/>
            <a:ext cx="4115488" cy="2930400"/>
          </a:xfrm>
        </p:spPr>
      </p:pic>
      <p:sp>
        <p:nvSpPr>
          <p:cNvPr id="10" name="Rectangle 2"/>
          <p:cNvSpPr>
            <a:spLocks noGrp="1"/>
          </p:cNvSpPr>
          <p:nvPr>
            <p:ph sz="quarter" idx="1"/>
          </p:nvPr>
        </p:nvSpPr>
        <p:spPr>
          <a:xfrm>
            <a:off x="609600" y="5500175"/>
            <a:ext cx="3890392" cy="5651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 smtClean="0"/>
              <a:t>release of chlorine gas</a:t>
            </a:r>
            <a:endParaRPr lang="en-GB" sz="2000" dirty="0"/>
          </a:p>
        </p:txBody>
      </p:sp>
      <p:sp>
        <p:nvSpPr>
          <p:cNvPr id="13" name="Rectangle 2"/>
          <p:cNvSpPr>
            <a:spLocks noGrp="1"/>
          </p:cNvSpPr>
          <p:nvPr>
            <p:ph sz="quarter" idx="1"/>
          </p:nvPr>
        </p:nvSpPr>
        <p:spPr>
          <a:xfrm>
            <a:off x="4712940" y="5511289"/>
            <a:ext cx="3890392" cy="5651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 smtClean="0"/>
              <a:t>mustard gas burns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2274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 – </a:t>
            </a:r>
            <a:r>
              <a:rPr lang="en-US" i="1" dirty="0" smtClean="0"/>
              <a:t>History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de-DE" sz="2800" dirty="0"/>
              <a:t> Interwar </a:t>
            </a:r>
            <a:r>
              <a:rPr lang="de-DE" sz="2800" dirty="0" smtClean="0"/>
              <a:t>Years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Colonial </a:t>
            </a:r>
            <a:r>
              <a:rPr lang="en-US" sz="2500" dirty="0"/>
              <a:t>Secretary Winston </a:t>
            </a:r>
            <a:r>
              <a:rPr lang="en-US" sz="2500" dirty="0" smtClean="0"/>
              <a:t>Churchill proposed use of mustard </a:t>
            </a:r>
            <a:r>
              <a:rPr lang="en-US" sz="2500" dirty="0"/>
              <a:t>gas against </a:t>
            </a:r>
            <a:r>
              <a:rPr lang="en-US" sz="2500" dirty="0" smtClean="0"/>
              <a:t>Mesopotamia revolt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Spanish forces </a:t>
            </a:r>
            <a:r>
              <a:rPr lang="en-US" sz="2500" dirty="0"/>
              <a:t>against Morocco, </a:t>
            </a:r>
            <a:r>
              <a:rPr lang="en-US" sz="2500" dirty="0" smtClean="0"/>
              <a:t>1921-1927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Italy against Abyssinia, </a:t>
            </a:r>
            <a:r>
              <a:rPr lang="en-US" sz="2500" dirty="0" smtClean="0"/>
              <a:t>1935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World War II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Hitler opposed use of mustard gas, however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‘medical </a:t>
            </a:r>
            <a:r>
              <a:rPr lang="en-US" sz="2500" dirty="0" smtClean="0"/>
              <a:t>experiments’ </a:t>
            </a:r>
            <a:r>
              <a:rPr lang="en-US" sz="2500" dirty="0"/>
              <a:t>on </a:t>
            </a:r>
            <a:r>
              <a:rPr lang="en-US" sz="2500" dirty="0" smtClean="0"/>
              <a:t>prisoners by Germany and Japan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Germany’s accidental discovery of nerve agents</a:t>
            </a:r>
            <a:endParaRPr lang="en-US" sz="25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250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4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Agents – </a:t>
            </a:r>
            <a:r>
              <a:rPr lang="en-US" i="1" dirty="0" smtClean="0"/>
              <a:t>History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Post World War II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Egypt accused of </a:t>
            </a:r>
            <a:r>
              <a:rPr lang="en-US" sz="2500" dirty="0" smtClean="0"/>
              <a:t>using sulfur mustard </a:t>
            </a:r>
            <a:r>
              <a:rPr lang="en-GB" sz="2500" dirty="0" smtClean="0"/>
              <a:t>in Yemeni </a:t>
            </a:r>
            <a:r>
              <a:rPr lang="en-GB" sz="2500" dirty="0"/>
              <a:t>Civil War, </a:t>
            </a:r>
            <a:r>
              <a:rPr lang="en-GB" sz="2500" dirty="0" smtClean="0"/>
              <a:t>1963-1967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Iraq-Iran </a:t>
            </a:r>
            <a:r>
              <a:rPr lang="en-US" sz="2500" dirty="0" smtClean="0"/>
              <a:t>War, 1982–1988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dirty="0" smtClean="0"/>
              <a:t>aerial </a:t>
            </a:r>
            <a:r>
              <a:rPr lang="en-GB" dirty="0" smtClean="0"/>
              <a:t>bombs, </a:t>
            </a:r>
            <a:r>
              <a:rPr lang="en-GB" dirty="0" err="1" smtClean="0"/>
              <a:t>sulfur</a:t>
            </a:r>
            <a:r>
              <a:rPr lang="en-GB" dirty="0" smtClean="0"/>
              <a:t> mustard, nerve </a:t>
            </a:r>
            <a:r>
              <a:rPr lang="en-GB" dirty="0"/>
              <a:t>agent </a:t>
            </a:r>
            <a:r>
              <a:rPr lang="en-GB" dirty="0" err="1" smtClean="0"/>
              <a:t>tabun</a:t>
            </a:r>
            <a:endParaRPr lang="en-GB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The Biological Weapons Convention, </a:t>
            </a:r>
            <a:r>
              <a:rPr lang="en-US" sz="2500" dirty="0" smtClean="0"/>
              <a:t>1972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The Chemical Weapons Convention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/>
              <a:t>effective since April 29, </a:t>
            </a:r>
            <a:r>
              <a:rPr lang="en-US" dirty="0" smtClean="0"/>
              <a:t>1997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err="1"/>
              <a:t>sarin</a:t>
            </a:r>
            <a:r>
              <a:rPr lang="en-US" sz="2500" dirty="0"/>
              <a:t> release in Japan, 1995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/>
              <a:t>attempted </a:t>
            </a:r>
            <a:r>
              <a:rPr lang="en-US" sz="2500" dirty="0" err="1"/>
              <a:t>sarin</a:t>
            </a:r>
            <a:r>
              <a:rPr lang="en-US" sz="2500" dirty="0"/>
              <a:t> attack by al-Qaeda, 2005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21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Weapons – </a:t>
            </a:r>
            <a:r>
              <a:rPr lang="en-US" i="1" dirty="0" smtClean="0"/>
              <a:t>Nerve Agents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53440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phosphorus-containing </a:t>
            </a:r>
            <a:r>
              <a:rPr lang="en-US" sz="2800" dirty="0" smtClean="0"/>
              <a:t>organic chemicals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extremely toxic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800" dirty="0" smtClean="0"/>
              <a:t>classified as G-series or V-series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G-agents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discovered by Germans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500" dirty="0"/>
              <a:t>volatilize and dissipate relatively </a:t>
            </a:r>
            <a:r>
              <a:rPr lang="en-GB" sz="2500" dirty="0" smtClean="0"/>
              <a:t>quickly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err="1" smtClean="0"/>
              <a:t>nonpersistent</a:t>
            </a:r>
            <a:endParaRPr lang="en-US" sz="25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V-agents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500" dirty="0" smtClean="0"/>
              <a:t>persistent and not readily volatile</a:t>
            </a:r>
            <a:endParaRPr lang="en-US" sz="2500" dirty="0" smtClean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 smtClean="0"/>
              <a:t>[Professor Name] - [Course Name and Session]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fld id="{1AD93096-5B34-4342-9326-69289CEAE4C2}" type="slidenum">
              <a:rPr lang="en-US" smtClean="0"/>
              <a:pPr algn="ctr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03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7B6A5FA-AEDC-493D-A38F-607DB1F387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 presentation for college course (paper and pencil design)</Template>
  <TotalTime>0</TotalTime>
  <Words>1641</Words>
  <Application>Microsoft Office PowerPoint</Application>
  <PresentationFormat>On-screen Show (4:3)</PresentationFormat>
  <Paragraphs>284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Tw Cen MT</vt:lpstr>
      <vt:lpstr>Wingdings</vt:lpstr>
      <vt:lpstr>Wingdings 2</vt:lpstr>
      <vt:lpstr>Student presentation</vt:lpstr>
      <vt:lpstr>Chemical Agents</vt:lpstr>
      <vt:lpstr>Chemical Agents</vt:lpstr>
      <vt:lpstr>Chemical Agents – History</vt:lpstr>
      <vt:lpstr>Chemical Agents – History</vt:lpstr>
      <vt:lpstr>Chemical Agents – History</vt:lpstr>
      <vt:lpstr>Chemical Agents – History</vt:lpstr>
      <vt:lpstr>Chemical Agents – History</vt:lpstr>
      <vt:lpstr>Chemical Agents – History</vt:lpstr>
      <vt:lpstr>Chemical Weapons – Nerve Agents</vt:lpstr>
      <vt:lpstr>Chemical Weapons – Nerve Agents</vt:lpstr>
      <vt:lpstr>Nerve Agents – Tabun</vt:lpstr>
      <vt:lpstr>Nerve Agents – Sarin</vt:lpstr>
      <vt:lpstr>Nerve Agents – VX</vt:lpstr>
      <vt:lpstr>Nerve Agents – VX</vt:lpstr>
      <vt:lpstr>Nerve Agents – VX</vt:lpstr>
      <vt:lpstr>Choking Agents</vt:lpstr>
      <vt:lpstr>Choking Agents</vt:lpstr>
      <vt:lpstr>Choking Agents</vt:lpstr>
      <vt:lpstr>Choking Agents</vt:lpstr>
      <vt:lpstr>Blister Agents</vt:lpstr>
      <vt:lpstr>Blister Agents</vt:lpstr>
      <vt:lpstr>Blister Agents</vt:lpstr>
      <vt:lpstr>Blister Agents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2014-10-28T12:20:57Z</dcterms:created>
  <dcterms:modified xsi:type="dcterms:W3CDTF">2014-11-19T01:28:11Z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TC101671251033</vt:lpwstr>
  </property>
</Properties>
</file>