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sldIdLst>
    <p:sldId id="879" r:id="rId2"/>
    <p:sldId id="586" r:id="rId3"/>
    <p:sldId id="288" r:id="rId4"/>
    <p:sldId id="645" r:id="rId5"/>
    <p:sldId id="646" r:id="rId6"/>
    <p:sldId id="647" r:id="rId7"/>
    <p:sldId id="868" r:id="rId8"/>
    <p:sldId id="866" r:id="rId9"/>
    <p:sldId id="865" r:id="rId10"/>
    <p:sldId id="348" r:id="rId11"/>
    <p:sldId id="349" r:id="rId12"/>
    <p:sldId id="869" r:id="rId13"/>
    <p:sldId id="881" r:id="rId14"/>
    <p:sldId id="649" r:id="rId15"/>
    <p:sldId id="880" r:id="rId16"/>
    <p:sldId id="650" r:id="rId17"/>
    <p:sldId id="870" r:id="rId18"/>
    <p:sldId id="651" r:id="rId19"/>
    <p:sldId id="652" r:id="rId20"/>
    <p:sldId id="592" r:id="rId21"/>
    <p:sldId id="593" r:id="rId22"/>
    <p:sldId id="350" r:id="rId23"/>
    <p:sldId id="862" r:id="rId24"/>
    <p:sldId id="871" r:id="rId25"/>
    <p:sldId id="882" r:id="rId26"/>
    <p:sldId id="595" r:id="rId27"/>
    <p:sldId id="289" r:id="rId28"/>
    <p:sldId id="351" r:id="rId29"/>
    <p:sldId id="655" r:id="rId30"/>
    <p:sldId id="597" r:id="rId31"/>
    <p:sldId id="872" r:id="rId32"/>
    <p:sldId id="863" r:id="rId33"/>
    <p:sldId id="598" r:id="rId34"/>
    <p:sldId id="290" r:id="rId35"/>
    <p:sldId id="599" r:id="rId36"/>
    <p:sldId id="600" r:id="rId37"/>
    <p:sldId id="864" r:id="rId38"/>
    <p:sldId id="352" r:id="rId39"/>
    <p:sldId id="601" r:id="rId40"/>
    <p:sldId id="415" r:id="rId41"/>
    <p:sldId id="416" r:id="rId42"/>
    <p:sldId id="656" r:id="rId43"/>
    <p:sldId id="874" r:id="rId44"/>
    <p:sldId id="875" r:id="rId45"/>
    <p:sldId id="876" r:id="rId46"/>
    <p:sldId id="603" r:id="rId47"/>
    <p:sldId id="417" r:id="rId48"/>
    <p:sldId id="694" r:id="rId49"/>
    <p:sldId id="418" r:id="rId50"/>
    <p:sldId id="419" r:id="rId51"/>
    <p:sldId id="604" r:id="rId52"/>
    <p:sldId id="878" r:id="rId53"/>
    <p:sldId id="877" r:id="rId54"/>
  </p:sldIdLst>
  <p:sldSz cx="9144000" cy="6858000" type="screen4x3"/>
  <p:notesSz cx="6858000" cy="91170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38" autoAdjust="0"/>
    <p:restoredTop sz="99203" autoAdjust="0"/>
  </p:normalViewPr>
  <p:slideViewPr>
    <p:cSldViewPr>
      <p:cViewPr varScale="1">
        <p:scale>
          <a:sx n="91" d="100"/>
          <a:sy n="91" d="100"/>
        </p:scale>
        <p:origin x="978" y="96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336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872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7208C0-E303-4B52-88BF-FAFC389CC5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839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08B71-F977-4A44-AAB6-D256FC70C1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760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FCBDD-3CD7-45F2-816F-B1BD0659BF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183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5D8D7-9A13-47E7-9557-AC612733CE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87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3DE00-FB5C-471D-988C-A6601BF16E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20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3DE10-D4A7-419A-B79E-020275A67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79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A3859-A2A6-4FA9-B3B2-13AC9ECC8B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8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4DEF0-E254-4786-B559-B2C9B02D9B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7645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4F19E-DBEC-4F8F-A24E-5E89F2F745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40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C37C2-4E8D-4FFF-AE21-4186354D0B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71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2E568-1D8E-4CC8-A1B3-6D19E5919E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84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2D9B3-74A4-4F88-ADFD-A447CB7C5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5118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7FAFB0-339E-40AB-95FB-88598163663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4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752600"/>
          </a:xfrm>
        </p:spPr>
        <p:txBody>
          <a:bodyPr anchor="ctr"/>
          <a:lstStyle/>
          <a:p>
            <a:r>
              <a:rPr lang="en-US" altLang="en-US" dirty="0"/>
              <a:t>Data </a:t>
            </a:r>
            <a:r>
              <a:rPr lang="en-US" altLang="en-US" dirty="0" smtClean="0"/>
              <a:t>Mining</a:t>
            </a:r>
            <a:br>
              <a:rPr lang="en-US" altLang="en-US" dirty="0" smtClean="0"/>
            </a:br>
            <a:r>
              <a:rPr lang="en-US" altLang="en-US" sz="4400" i="1" dirty="0" smtClean="0"/>
              <a:t>A </a:t>
            </a:r>
            <a:r>
              <a:rPr lang="en-US" altLang="en-US" sz="4400" i="1" dirty="0" smtClean="0"/>
              <a:t>Closer Look</a:t>
            </a:r>
            <a:endParaRPr lang="en-US" altLang="en-US" sz="4400" i="1" dirty="0"/>
          </a:p>
        </p:txBody>
      </p:sp>
      <p:sp>
        <p:nvSpPr>
          <p:cNvPr id="2" name="Rectangle 1"/>
          <p:cNvSpPr/>
          <p:nvPr/>
        </p:nvSpPr>
        <p:spPr>
          <a:xfrm>
            <a:off x="6248400" y="457200"/>
            <a:ext cx="23391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HelveticaLTStd-Roman"/>
              </a:rPr>
              <a:t>Chapter</a:t>
            </a:r>
            <a:r>
              <a:rPr lang="en-US" dirty="0">
                <a:latin typeface="HelveticaLTStd-Roman"/>
              </a:rPr>
              <a:t> </a:t>
            </a:r>
            <a:r>
              <a:rPr lang="en-US" sz="6000" dirty="0">
                <a:latin typeface="HelveticaLTStd-Roman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6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8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320991"/>
              </p:ext>
            </p:extLst>
          </p:nvPr>
        </p:nvGraphicFramePr>
        <p:xfrm>
          <a:off x="1600200" y="228600"/>
          <a:ext cx="6534150" cy="733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0" name="Document" r:id="rId3" imgW="5709826" imgH="6408652" progId="Word.Document.8">
                  <p:embed/>
                </p:oleObj>
              </mc:Choice>
              <mc:Fallback>
                <p:oleObj name="Document" r:id="rId3" imgW="5709826" imgH="6408652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28600"/>
                        <a:ext cx="6534150" cy="733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51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96558"/>
              </p:ext>
            </p:extLst>
          </p:nvPr>
        </p:nvGraphicFramePr>
        <p:xfrm>
          <a:off x="228600" y="1215534"/>
          <a:ext cx="8763000" cy="388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9" name="Document" r:id="rId3" imgW="5627165" imgH="2511026" progId="Word.Document.8">
                  <p:embed/>
                </p:oleObj>
              </mc:Choice>
              <mc:Fallback>
                <p:oleObj name="Document" r:id="rId3" imgW="5627165" imgH="2511026" progId="Word.Document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15534"/>
                        <a:ext cx="8763000" cy="3889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 anchor="ctr"/>
          <a:lstStyle/>
          <a:p>
            <a:r>
              <a:rPr lang="en-US" altLang="en-US" sz="4400" dirty="0"/>
              <a:t>Classification, Estimation or Prediction?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Classification, Estimation or Prediction?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Can we say that either of the two rules seen in the slides that follow are predictive?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Why or why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17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447800"/>
            <a:ext cx="7772400" cy="1143000"/>
          </a:xfrm>
        </p:spPr>
        <p:txBody>
          <a:bodyPr anchor="ctr"/>
          <a:lstStyle/>
          <a:p>
            <a:r>
              <a:rPr lang="en-US" altLang="en-US" sz="4400" dirty="0" smtClean="0"/>
              <a:t>Here is a rule for the </a:t>
            </a:r>
            <a:r>
              <a:rPr lang="en-US" altLang="en-US" sz="4400" dirty="0" smtClean="0"/>
              <a:t>Healthy Class  </a:t>
            </a:r>
            <a:endParaRPr lang="en-US" altLang="en-US" sz="4400" dirty="0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7239000" cy="2438400"/>
          </a:xfrm>
        </p:spPr>
        <p:txBody>
          <a:bodyPr/>
          <a:lstStyle/>
          <a:p>
            <a:pPr algn="l"/>
            <a:r>
              <a:rPr lang="en-US" altLang="en-US" sz="2800" dirty="0"/>
              <a:t>IF </a:t>
            </a:r>
            <a:r>
              <a:rPr lang="en-US" altLang="en-US" sz="2800" dirty="0" smtClean="0"/>
              <a:t>Maximum </a:t>
            </a:r>
            <a:r>
              <a:rPr lang="en-US" altLang="en-US" sz="2800" dirty="0"/>
              <a:t>Heart Rate </a:t>
            </a:r>
            <a:r>
              <a:rPr lang="en-US" altLang="en-US" sz="2800" dirty="0" smtClean="0"/>
              <a:t>&gt;=158.333</a:t>
            </a:r>
            <a:endParaRPr lang="en-US" altLang="en-US" sz="2800" dirty="0"/>
          </a:p>
          <a:p>
            <a:pPr algn="l"/>
            <a:r>
              <a:rPr lang="en-US" altLang="en-US" sz="2800" dirty="0"/>
              <a:t>THEN </a:t>
            </a:r>
            <a:r>
              <a:rPr lang="en-US" altLang="en-US" sz="2800" dirty="0" smtClean="0"/>
              <a:t>Class </a:t>
            </a:r>
            <a:r>
              <a:rPr lang="en-US" altLang="en-US" sz="2800" dirty="0"/>
              <a:t>= Healthy</a:t>
            </a:r>
          </a:p>
          <a:p>
            <a:pPr algn="l"/>
            <a:r>
              <a:rPr lang="en-US" altLang="en-US" sz="2800" dirty="0"/>
              <a:t>	Rule </a:t>
            </a:r>
            <a:r>
              <a:rPr lang="en-US" altLang="en-US" sz="2800" dirty="0" smtClean="0"/>
              <a:t>precision</a:t>
            </a:r>
            <a:r>
              <a:rPr lang="en-US" altLang="en-US" sz="2800" dirty="0" smtClean="0"/>
              <a:t>: 75.60%</a:t>
            </a:r>
            <a:endParaRPr lang="en-US" altLang="en-US" sz="2800" dirty="0"/>
          </a:p>
          <a:p>
            <a:pPr algn="l"/>
            <a:r>
              <a:rPr lang="en-US" altLang="en-US" sz="2800" dirty="0"/>
              <a:t>	Rule coverage: </a:t>
            </a:r>
            <a:r>
              <a:rPr lang="en-US" altLang="en-US" sz="2800" dirty="0" smtClean="0"/>
              <a:t>40</a:t>
            </a:r>
            <a:r>
              <a:rPr lang="en-US" altLang="en-US" sz="2800" dirty="0" smtClean="0"/>
              <a:t>.60%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Precision &amp; Rule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 </a:t>
            </a:r>
            <a:r>
              <a:rPr lang="en-US" dirty="0"/>
              <a:t>coverage </a:t>
            </a:r>
            <a:r>
              <a:rPr lang="en-US" dirty="0" smtClean="0"/>
              <a:t>specifies </a:t>
            </a:r>
            <a:r>
              <a:rPr lang="en-US" dirty="0"/>
              <a:t>the percent of data instances that </a:t>
            </a:r>
            <a:r>
              <a:rPr lang="en-US" dirty="0" smtClean="0"/>
              <a:t>satisfy the rule’s preconditions.</a:t>
            </a:r>
          </a:p>
          <a:p>
            <a:r>
              <a:rPr lang="en-US" dirty="0"/>
              <a:t>Rule Precision tells us the percent of </a:t>
            </a:r>
            <a:r>
              <a:rPr lang="en-US" dirty="0" smtClean="0"/>
              <a:t>the covered instances that are in the class specified by the rule.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54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447800"/>
            <a:ext cx="7772400" cy="1143000"/>
          </a:xfrm>
        </p:spPr>
        <p:txBody>
          <a:bodyPr anchor="ctr"/>
          <a:lstStyle/>
          <a:p>
            <a:r>
              <a:rPr lang="en-US" altLang="en-US" sz="4400" dirty="0" smtClean="0"/>
              <a:t>Here is a rule for the </a:t>
            </a:r>
            <a:r>
              <a:rPr lang="en-US" altLang="en-US" sz="4400" dirty="0" smtClean="0"/>
              <a:t> </a:t>
            </a:r>
            <a:r>
              <a:rPr lang="en-US" altLang="en-US" sz="4400" dirty="0"/>
              <a:t>Sick </a:t>
            </a:r>
            <a:r>
              <a:rPr lang="en-US" altLang="en-US" sz="4400" dirty="0" smtClean="0"/>
              <a:t>Class</a:t>
            </a:r>
            <a:endParaRPr lang="en-US" altLang="en-US" sz="4400" dirty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048000"/>
            <a:ext cx="7620000" cy="2819400"/>
          </a:xfrm>
        </p:spPr>
        <p:txBody>
          <a:bodyPr/>
          <a:lstStyle/>
          <a:p>
            <a:pPr algn="l"/>
            <a:r>
              <a:rPr lang="en-US" altLang="en-US" sz="2800" dirty="0" smtClean="0"/>
              <a:t>	IF </a:t>
            </a:r>
            <a:r>
              <a:rPr lang="en-US" altLang="en-US" sz="2800" dirty="0" err="1"/>
              <a:t>Thal</a:t>
            </a:r>
            <a:r>
              <a:rPr lang="en-US" altLang="en-US" sz="2800" dirty="0"/>
              <a:t> = </a:t>
            </a:r>
            <a:r>
              <a:rPr lang="en-US" altLang="en-US" sz="2800" dirty="0" smtClean="0"/>
              <a:t>Rev</a:t>
            </a:r>
            <a:endParaRPr lang="en-US" altLang="en-US" sz="2800" dirty="0"/>
          </a:p>
          <a:p>
            <a:pPr algn="l"/>
            <a:r>
              <a:rPr lang="en-US" altLang="en-US" sz="2800" dirty="0" smtClean="0"/>
              <a:t>	THEN Class </a:t>
            </a:r>
            <a:r>
              <a:rPr lang="en-US" altLang="en-US" sz="2800" dirty="0"/>
              <a:t>= Sick</a:t>
            </a:r>
          </a:p>
          <a:p>
            <a:pPr algn="l"/>
            <a:r>
              <a:rPr lang="en-US" altLang="en-US" sz="2800" dirty="0"/>
              <a:t>	</a:t>
            </a:r>
            <a:r>
              <a:rPr lang="en-US" altLang="en-US" sz="2800" dirty="0" smtClean="0"/>
              <a:t>	Rule </a:t>
            </a:r>
            <a:r>
              <a:rPr lang="en-US" altLang="en-US" sz="2800" dirty="0" smtClean="0"/>
              <a:t>precision</a:t>
            </a:r>
            <a:r>
              <a:rPr lang="en-US" altLang="en-US" sz="2800" dirty="0" smtClean="0"/>
              <a:t>:76.30%</a:t>
            </a:r>
            <a:endParaRPr lang="en-US" altLang="en-US" sz="2800" dirty="0"/>
          </a:p>
          <a:p>
            <a:pPr algn="l"/>
            <a:r>
              <a:rPr lang="en-US" altLang="en-US" sz="2800" dirty="0"/>
              <a:t>	</a:t>
            </a:r>
            <a:r>
              <a:rPr lang="en-US" altLang="en-US" sz="2800" dirty="0" smtClean="0"/>
              <a:t>	Rule </a:t>
            </a:r>
            <a:r>
              <a:rPr lang="en-US" altLang="en-US" sz="2800" dirty="0"/>
              <a:t>coverage: </a:t>
            </a:r>
            <a:r>
              <a:rPr lang="en-US" altLang="en-US" sz="2800" dirty="0" smtClean="0"/>
              <a:t>38</a:t>
            </a:r>
            <a:r>
              <a:rPr lang="en-US" altLang="en-US" sz="2800" dirty="0" smtClean="0"/>
              <a:t>.90%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r>
              <a:rPr lang="en-US" altLang="en-US" sz="4000"/>
              <a:t>Data Mining Strategies: Unsupervised Clustering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066800"/>
            <a:ext cx="8534400" cy="1143000"/>
          </a:xfrm>
        </p:spPr>
        <p:txBody>
          <a:bodyPr anchor="ctr"/>
          <a:lstStyle/>
          <a:p>
            <a:r>
              <a:rPr lang="en-US" altLang="en-US" sz="4000"/>
              <a:t>Unsupervised Clustering can be used to: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286000"/>
            <a:ext cx="8610600" cy="38100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 dirty="0"/>
              <a:t> </a:t>
            </a:r>
            <a:r>
              <a:rPr lang="en-US" altLang="en-US" sz="2800" dirty="0" smtClean="0"/>
              <a:t>Detect Fraud</a:t>
            </a:r>
            <a:endParaRPr lang="en-US" altLang="en-US" sz="2800" dirty="0"/>
          </a:p>
          <a:p>
            <a:pPr algn="l">
              <a:buFontTx/>
              <a:buChar char="•"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Evaluate </a:t>
            </a:r>
            <a:r>
              <a:rPr lang="en-US" altLang="en-US" sz="2800" dirty="0"/>
              <a:t>the likely performance of a 	supervised model.</a:t>
            </a:r>
          </a:p>
          <a:p>
            <a:pPr algn="l">
              <a:buFontTx/>
              <a:buChar char="•"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Determine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a best set of input attributes for supervised </a:t>
            </a:r>
            <a:r>
              <a:rPr lang="en-US" altLang="en-US" sz="2800" dirty="0" smtClean="0"/>
              <a:t> 	learning</a:t>
            </a:r>
            <a:r>
              <a:rPr lang="en-US" altLang="en-US" sz="2800" dirty="0"/>
              <a:t>.</a:t>
            </a:r>
          </a:p>
          <a:p>
            <a:pPr algn="l">
              <a:buFontTx/>
              <a:buChar char="•"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Detect Outliers</a:t>
            </a:r>
          </a:p>
          <a:p>
            <a:pPr algn="l">
              <a:buFontTx/>
              <a:buChar char="•"/>
            </a:pPr>
            <a:r>
              <a:rPr lang="en-US" altLang="en-US" sz="2800" dirty="0"/>
              <a:t> </a:t>
            </a:r>
            <a:r>
              <a:rPr lang="en-US" altLang="en-US" sz="2800" dirty="0" smtClean="0"/>
              <a:t>Much more..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Data Mining Strategies: </a:t>
            </a:r>
            <a:br>
              <a:rPr lang="en-US" altLang="en-US" sz="4000"/>
            </a:br>
            <a:r>
              <a:rPr lang="en-US" altLang="en-US" sz="4000"/>
              <a:t>Market Basket Analysis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9400"/>
            <a:ext cx="7010400" cy="17526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/>
              <a:t> Find interesting relationships among 	retail products.</a:t>
            </a:r>
          </a:p>
          <a:p>
            <a:pPr algn="l">
              <a:buFontTx/>
              <a:buChar char="•"/>
            </a:pPr>
            <a:r>
              <a:rPr lang="en-US" altLang="en-US" sz="3200"/>
              <a:t> Uses association rule algorithms.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143000"/>
          </a:xfrm>
        </p:spPr>
        <p:txBody>
          <a:bodyPr anchor="ctr"/>
          <a:lstStyle/>
          <a:p>
            <a:r>
              <a:rPr lang="en-US" altLang="en-US" sz="4400"/>
              <a:t>2.1 Data Mining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09800"/>
            <a:ext cx="7772400" cy="1143000"/>
          </a:xfrm>
        </p:spPr>
        <p:txBody>
          <a:bodyPr/>
          <a:lstStyle/>
          <a:p>
            <a:r>
              <a:rPr lang="en-US" altLang="en-US"/>
              <a:t>2.2 Supervised Data Mining Techniques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09800"/>
            <a:ext cx="7772400" cy="1143000"/>
          </a:xfrm>
        </p:spPr>
        <p:txBody>
          <a:bodyPr/>
          <a:lstStyle/>
          <a:p>
            <a:r>
              <a:rPr lang="en-US" altLang="en-US"/>
              <a:t>The Credit Card Promotion Database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168433"/>
              </p:ext>
            </p:extLst>
          </p:nvPr>
        </p:nvGraphicFramePr>
        <p:xfrm>
          <a:off x="457200" y="1524000"/>
          <a:ext cx="8226425" cy="392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8" name="Document" r:id="rId3" imgW="5758549" imgH="2751202" progId="Word.Document.8">
                  <p:embed/>
                </p:oleObj>
              </mc:Choice>
              <mc:Fallback>
                <p:oleObj name="Document" r:id="rId3" imgW="5758549" imgH="2751202" progId="Word.Documen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0"/>
                        <a:ext cx="8226425" cy="392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A Hypothesis for the Credit Card Promotion Database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895600"/>
            <a:ext cx="7162800" cy="1752600"/>
          </a:xfrm>
        </p:spPr>
        <p:txBody>
          <a:bodyPr/>
          <a:lstStyle/>
          <a:p>
            <a:pPr algn="just"/>
            <a:r>
              <a:rPr lang="en-US" altLang="en-US" dirty="0"/>
              <a:t>A combination of one or more of the dataset attributes differentiate Acme Credit Card Company card holders who have taken advantage of the </a:t>
            </a:r>
            <a:r>
              <a:rPr lang="en-US" altLang="en-US" dirty="0" smtClean="0"/>
              <a:t>life insurance </a:t>
            </a:r>
            <a:r>
              <a:rPr lang="en-US" altLang="en-US" dirty="0"/>
              <a:t>promotion and those card holders who have chosen not to participate in the promotional offer.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4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1371600"/>
            <a:ext cx="8305800" cy="1981200"/>
          </a:xfrm>
        </p:spPr>
        <p:txBody>
          <a:bodyPr/>
          <a:lstStyle/>
          <a:p>
            <a:r>
              <a:rPr lang="en-US" altLang="en-US" sz="4000"/>
              <a:t>Supervised Data Mining Techniques:</a:t>
            </a:r>
            <a:br>
              <a:rPr lang="en-US" altLang="en-US" sz="4000"/>
            </a:br>
            <a:r>
              <a:rPr lang="en-US" altLang="en-US" sz="4000"/>
              <a:t>Production Rules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514600"/>
            <a:ext cx="731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IF </a:t>
            </a:r>
            <a:r>
              <a:rPr lang="en-US" i="1" dirty="0">
                <a:latin typeface="+mj-lt"/>
              </a:rPr>
              <a:t>Gender </a:t>
            </a:r>
            <a:r>
              <a:rPr lang="en-US" dirty="0">
                <a:latin typeface="+mj-lt"/>
              </a:rPr>
              <a:t>= </a:t>
            </a:r>
            <a:r>
              <a:rPr lang="en-US" i="1" dirty="0">
                <a:latin typeface="+mj-lt"/>
              </a:rPr>
              <a:t>Female</a:t>
            </a:r>
          </a:p>
          <a:p>
            <a:r>
              <a:rPr lang="en-US" dirty="0">
                <a:latin typeface="+mj-lt"/>
              </a:rPr>
              <a:t>THEN </a:t>
            </a:r>
            <a:r>
              <a:rPr lang="en-US" i="1" dirty="0">
                <a:latin typeface="+mj-lt"/>
              </a:rPr>
              <a:t>Life Insurance Promotion </a:t>
            </a:r>
            <a:r>
              <a:rPr lang="en-US" dirty="0">
                <a:latin typeface="+mj-lt"/>
              </a:rPr>
              <a:t>= </a:t>
            </a:r>
            <a:r>
              <a:rPr lang="en-US" i="1" dirty="0">
                <a:latin typeface="+mj-lt"/>
              </a:rPr>
              <a:t>Yes</a:t>
            </a:r>
          </a:p>
          <a:p>
            <a:r>
              <a:rPr lang="en-US" dirty="0" smtClean="0">
                <a:latin typeface="+mj-lt"/>
              </a:rPr>
              <a:t>	Rule </a:t>
            </a:r>
            <a:r>
              <a:rPr lang="en-US" dirty="0">
                <a:latin typeface="+mj-lt"/>
              </a:rPr>
              <a:t>precision: 85.7%</a:t>
            </a:r>
          </a:p>
          <a:p>
            <a:r>
              <a:rPr lang="en-US" dirty="0" smtClean="0">
                <a:latin typeface="+mj-lt"/>
              </a:rPr>
              <a:t>	Rule </a:t>
            </a:r>
            <a:r>
              <a:rPr lang="en-US" dirty="0">
                <a:latin typeface="+mj-lt"/>
              </a:rPr>
              <a:t>coverage: 46.7%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4495800"/>
            <a:ext cx="777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IF </a:t>
            </a:r>
            <a:r>
              <a:rPr lang="en-US" i="1" dirty="0">
                <a:latin typeface="+mj-lt"/>
              </a:rPr>
              <a:t>Gender </a:t>
            </a:r>
            <a:r>
              <a:rPr lang="en-US" dirty="0">
                <a:latin typeface="+mj-lt"/>
              </a:rPr>
              <a:t>= </a:t>
            </a:r>
            <a:r>
              <a:rPr lang="en-US" i="1" dirty="0">
                <a:latin typeface="+mj-lt"/>
              </a:rPr>
              <a:t>Male </a:t>
            </a:r>
            <a:r>
              <a:rPr lang="en-US" dirty="0">
                <a:latin typeface="+mj-lt"/>
              </a:rPr>
              <a:t>and </a:t>
            </a:r>
            <a:r>
              <a:rPr lang="en-US" i="1" dirty="0">
                <a:latin typeface="+mj-lt"/>
              </a:rPr>
              <a:t>Income Range </a:t>
            </a:r>
            <a:r>
              <a:rPr lang="en-US" dirty="0">
                <a:latin typeface="+mj-lt"/>
              </a:rPr>
              <a:t>= </a:t>
            </a:r>
            <a:r>
              <a:rPr lang="en-US" i="1" dirty="0">
                <a:latin typeface="+mj-lt"/>
              </a:rPr>
              <a:t>40–50K</a:t>
            </a:r>
          </a:p>
          <a:p>
            <a:r>
              <a:rPr lang="en-US" dirty="0">
                <a:latin typeface="+mj-lt"/>
              </a:rPr>
              <a:t>THEN </a:t>
            </a:r>
            <a:r>
              <a:rPr lang="en-US" i="1" dirty="0">
                <a:latin typeface="+mj-lt"/>
              </a:rPr>
              <a:t>Life Insurance Promotion </a:t>
            </a:r>
            <a:r>
              <a:rPr lang="en-US" dirty="0">
                <a:latin typeface="+mj-lt"/>
              </a:rPr>
              <a:t>= </a:t>
            </a:r>
            <a:r>
              <a:rPr lang="en-US" i="1" dirty="0">
                <a:latin typeface="+mj-lt"/>
              </a:rPr>
              <a:t>No</a:t>
            </a:r>
          </a:p>
          <a:p>
            <a:r>
              <a:rPr lang="en-US" dirty="0" smtClean="0">
                <a:latin typeface="+mj-lt"/>
              </a:rPr>
              <a:t>	Rule </a:t>
            </a:r>
            <a:r>
              <a:rPr lang="en-US" dirty="0">
                <a:latin typeface="+mj-lt"/>
              </a:rPr>
              <a:t>precision: 100.00%</a:t>
            </a:r>
          </a:p>
          <a:p>
            <a:r>
              <a:rPr lang="en-US" dirty="0" smtClean="0">
                <a:latin typeface="+mj-lt"/>
              </a:rPr>
              <a:t>	Rule </a:t>
            </a:r>
            <a:r>
              <a:rPr lang="en-US" dirty="0">
                <a:latin typeface="+mj-lt"/>
              </a:rPr>
              <a:t>coverage: 20.00%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sz="4000" dirty="0" smtClean="0"/>
              <a:t>Two Predictive Rules for the Credit Card Promotion Database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4561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6670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Supervised Data Mining Techniques:</a:t>
            </a:r>
            <a:br>
              <a:rPr lang="en-US" altLang="en-US" sz="4000"/>
            </a:br>
            <a:r>
              <a:rPr lang="en-US" altLang="en-US" sz="4000"/>
              <a:t>Neural Networks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4267200" cy="457200"/>
          </a:xfrm>
        </p:spPr>
        <p:txBody>
          <a:bodyPr/>
          <a:lstStyle/>
          <a:p>
            <a:r>
              <a:rPr lang="en-US" altLang="en-US" dirty="0"/>
              <a:t>Figure 2.2 </a:t>
            </a:r>
            <a:r>
              <a:rPr lang="en-US" altLang="en-US" dirty="0" smtClean="0"/>
              <a:t>A fully connected multilayer </a:t>
            </a:r>
            <a:r>
              <a:rPr lang="en-US" altLang="en-US" dirty="0"/>
              <a:t>neural network</a:t>
            </a:r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990600" y="990600"/>
          <a:ext cx="7110413" cy="437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VISIO" r:id="rId3" imgW="7108560" imgH="4378320" progId="Visio.Drawing.6">
                  <p:embed/>
                </p:oleObj>
              </mc:Choice>
              <mc:Fallback>
                <p:oleObj name="VISIO" r:id="rId3" imgW="7108560" imgH="4378320" progId="Visio.Drawing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990600"/>
                        <a:ext cx="7110413" cy="437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1" name="Object 7"/>
          <p:cNvGraphicFramePr>
            <a:graphicFrameLocks noChangeAspect="1"/>
          </p:cNvGraphicFramePr>
          <p:nvPr/>
        </p:nvGraphicFramePr>
        <p:xfrm>
          <a:off x="1219200" y="1295400"/>
          <a:ext cx="7048500" cy="433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60" name="Document" r:id="rId3" imgW="4699080" imgH="2899800" progId="Word.Document.8">
                  <p:embed/>
                </p:oleObj>
              </mc:Choice>
              <mc:Fallback>
                <p:oleObj name="Document" r:id="rId3" imgW="4699080" imgH="289980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295400"/>
                        <a:ext cx="7048500" cy="433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Supervised Data Mining Techniques:</a:t>
            </a:r>
            <a:br>
              <a:rPr lang="en-US" altLang="en-US" sz="4000"/>
            </a:br>
            <a:r>
              <a:rPr lang="en-US" altLang="en-US" sz="4000"/>
              <a:t>Statistical Regression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895600"/>
            <a:ext cx="6400800" cy="2209800"/>
          </a:xfrm>
        </p:spPr>
        <p:txBody>
          <a:bodyPr/>
          <a:lstStyle/>
          <a:p>
            <a:pPr algn="l"/>
            <a:r>
              <a:rPr lang="en-US" altLang="en-US" sz="3200" dirty="0"/>
              <a:t>Life insurance promotion = </a:t>
            </a:r>
          </a:p>
          <a:p>
            <a:pPr algn="l"/>
            <a:r>
              <a:rPr lang="en-US" altLang="en-US" sz="3200" dirty="0"/>
              <a:t>	0.5909 (credit card insurance) -</a:t>
            </a:r>
          </a:p>
          <a:p>
            <a:pPr algn="l"/>
            <a:r>
              <a:rPr lang="en-US" altLang="en-US" sz="3200" dirty="0"/>
              <a:t>	0.5455 </a:t>
            </a:r>
            <a:r>
              <a:rPr lang="en-US" altLang="en-US" sz="3200" dirty="0" smtClean="0"/>
              <a:t>(</a:t>
            </a:r>
            <a:r>
              <a:rPr lang="en-US" altLang="en-US" sz="3200" dirty="0" smtClean="0"/>
              <a:t>gender</a:t>
            </a:r>
            <a:r>
              <a:rPr lang="en-US" altLang="en-US" sz="3200" dirty="0" smtClean="0"/>
              <a:t>) </a:t>
            </a:r>
            <a:r>
              <a:rPr lang="en-US" altLang="en-US" sz="3200" dirty="0"/>
              <a:t>+ 0.7727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Figure 2.1 A hierarchy of data mining strategies</a:t>
            </a: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1524000" y="762000"/>
          <a:ext cx="6078538" cy="457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1" name="VISIO" r:id="rId3" imgW="4606920" imgH="3463920" progId="Visio.Drawing.6">
                  <p:embed/>
                </p:oleObj>
              </mc:Choice>
              <mc:Fallback>
                <p:oleObj name="VISIO" r:id="rId3" imgW="4606920" imgH="3463920" progId="Visio.Drawing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762000"/>
                        <a:ext cx="6078538" cy="457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2.3 Association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Comparing Association Rules </a:t>
            </a:r>
            <a:br>
              <a:rPr lang="en-US" altLang="en-US" sz="4000"/>
            </a:br>
            <a:r>
              <a:rPr lang="en-US" altLang="en-US" sz="4000"/>
              <a:t>&amp; Production Rules</a:t>
            </a:r>
          </a:p>
        </p:txBody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Association rules can have one or several output attributes. Production rules are limited to one output attribute.</a:t>
            </a:r>
          </a:p>
          <a:p>
            <a:r>
              <a:rPr lang="en-US" altLang="en-US"/>
              <a:t>With association rules, an output attribute for one rule can be an input attribute for another rule.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 anchor="ctr"/>
          <a:lstStyle/>
          <a:p>
            <a:r>
              <a:rPr lang="en-US" altLang="en-US" sz="4400" dirty="0"/>
              <a:t>Two Association Rules for the Credit Card Promotion Database</a:t>
            </a: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590800"/>
            <a:ext cx="6705600" cy="35814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altLang="en-US" b="1" dirty="0"/>
              <a:t>IF</a:t>
            </a:r>
            <a:r>
              <a:rPr lang="en-US" altLang="en-US" dirty="0"/>
              <a:t> </a:t>
            </a:r>
            <a:r>
              <a:rPr lang="en-US" altLang="en-US" i="1" dirty="0" smtClean="0"/>
              <a:t>Gender</a:t>
            </a:r>
            <a:r>
              <a:rPr lang="en-US" altLang="en-US" i="1" dirty="0" smtClean="0"/>
              <a:t> </a:t>
            </a:r>
            <a:r>
              <a:rPr lang="en-US" altLang="en-US" i="1" dirty="0"/>
              <a:t>= </a:t>
            </a:r>
            <a:r>
              <a:rPr lang="en-US" altLang="en-US" i="1" dirty="0" smtClean="0"/>
              <a:t>Female and </a:t>
            </a:r>
            <a:r>
              <a:rPr lang="en-US" altLang="en-US" i="1" dirty="0"/>
              <a:t>Age = </a:t>
            </a:r>
            <a:r>
              <a:rPr lang="en-US" altLang="en-US" i="1" dirty="0" smtClean="0"/>
              <a:t>over40 and </a:t>
            </a:r>
            <a:endParaRPr lang="en-US" altLang="en-US" i="1" dirty="0"/>
          </a:p>
          <a:p>
            <a:pPr algn="l">
              <a:lnSpc>
                <a:spcPct val="90000"/>
              </a:lnSpc>
            </a:pPr>
            <a:r>
              <a:rPr lang="en-US" altLang="en-US" i="1" dirty="0"/>
              <a:t>	Credit Card Insurance = No</a:t>
            </a:r>
          </a:p>
          <a:p>
            <a:pPr algn="l">
              <a:lnSpc>
                <a:spcPct val="90000"/>
              </a:lnSpc>
            </a:pPr>
            <a:r>
              <a:rPr lang="en-US" altLang="en-US" b="1" dirty="0"/>
              <a:t>THEN</a:t>
            </a:r>
            <a:r>
              <a:rPr lang="en-US" altLang="en-US" dirty="0"/>
              <a:t> </a:t>
            </a:r>
            <a:r>
              <a:rPr lang="en-US" altLang="en-US" i="1" dirty="0"/>
              <a:t>Life Insurance Promotion = Yes</a:t>
            </a:r>
          </a:p>
          <a:p>
            <a:pPr algn="l">
              <a:lnSpc>
                <a:spcPct val="90000"/>
              </a:lnSpc>
            </a:pPr>
            <a:endParaRPr lang="en-US" altLang="en-US" i="1" dirty="0"/>
          </a:p>
          <a:p>
            <a:pPr algn="l">
              <a:lnSpc>
                <a:spcPct val="90000"/>
              </a:lnSpc>
            </a:pPr>
            <a:r>
              <a:rPr lang="en-US" altLang="en-US" b="1" dirty="0"/>
              <a:t>IF</a:t>
            </a:r>
            <a:r>
              <a:rPr lang="en-US" altLang="en-US" dirty="0"/>
              <a:t> </a:t>
            </a:r>
            <a:r>
              <a:rPr lang="en-US" altLang="en-US" i="1" dirty="0" smtClean="0"/>
              <a:t>Gender</a:t>
            </a:r>
            <a:r>
              <a:rPr lang="en-US" altLang="en-US" i="1" dirty="0" smtClean="0"/>
              <a:t> </a:t>
            </a:r>
            <a:r>
              <a:rPr lang="en-US" altLang="en-US" i="1" dirty="0"/>
              <a:t>= Female </a:t>
            </a:r>
            <a:r>
              <a:rPr lang="en-US" altLang="en-US" i="1" dirty="0" smtClean="0"/>
              <a:t>and </a:t>
            </a:r>
            <a:r>
              <a:rPr lang="en-US" altLang="en-US" i="1" dirty="0"/>
              <a:t>Age = over40</a:t>
            </a:r>
          </a:p>
          <a:p>
            <a:pPr algn="l">
              <a:lnSpc>
                <a:spcPct val="90000"/>
              </a:lnSpc>
            </a:pPr>
            <a:r>
              <a:rPr lang="en-US" altLang="en-US" b="1" dirty="0"/>
              <a:t>THEN</a:t>
            </a:r>
            <a:r>
              <a:rPr lang="en-US" altLang="en-US" dirty="0"/>
              <a:t> </a:t>
            </a:r>
            <a:r>
              <a:rPr lang="en-US" altLang="en-US" i="1" dirty="0"/>
              <a:t>Credit Card Insurance = No</a:t>
            </a:r>
            <a:r>
              <a:rPr lang="en-US" altLang="en-US" dirty="0"/>
              <a:t> </a:t>
            </a:r>
            <a:r>
              <a:rPr lang="en-US" altLang="en-US" dirty="0" smtClean="0"/>
              <a:t>and </a:t>
            </a:r>
            <a:r>
              <a:rPr lang="en-US" altLang="en-US" i="1" dirty="0"/>
              <a:t>Life 	Insurance Promotion = Yes</a:t>
            </a:r>
          </a:p>
          <a:p>
            <a:pPr algn="l">
              <a:lnSpc>
                <a:spcPct val="90000"/>
              </a:lnSpc>
            </a:pPr>
            <a:endParaRPr lang="en-US" altLang="en-US" i="1" dirty="0"/>
          </a:p>
          <a:p>
            <a:pPr algn="l">
              <a:lnSpc>
                <a:spcPct val="90000"/>
              </a:lnSpc>
            </a:pPr>
            <a:r>
              <a:rPr lang="en-US" altLang="en-US" i="1" dirty="0"/>
              <a:t>	</a:t>
            </a: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2.4 Clustering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6000" y="6172200"/>
            <a:ext cx="4953000" cy="457200"/>
          </a:xfrm>
        </p:spPr>
        <p:txBody>
          <a:bodyPr/>
          <a:lstStyle/>
          <a:p>
            <a:r>
              <a:rPr lang="en-US" altLang="en-US" dirty="0"/>
              <a:t>Figure 2.3 An unsupervised clustering of the credit card database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984659"/>
              </p:ext>
            </p:extLst>
          </p:nvPr>
        </p:nvGraphicFramePr>
        <p:xfrm>
          <a:off x="2133600" y="381000"/>
          <a:ext cx="4899025" cy="548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9" name="Visio" r:id="rId3" imgW="5749587" imgH="6435575" progId="Visio.Drawing.11">
                  <p:embed/>
                </p:oleObj>
              </mc:Choice>
              <mc:Fallback>
                <p:oleObj name="Visio" r:id="rId3" imgW="5749587" imgH="6435575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81000"/>
                        <a:ext cx="4899025" cy="548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2.5 Evaluating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Evaluating Supervised Learner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Confusion Matrix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514600"/>
            <a:ext cx="7391400" cy="3200400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n-US" altLang="en-US" sz="3200"/>
              <a:t> A matrix used to summarize the results of 	a supervised classification. </a:t>
            </a:r>
          </a:p>
          <a:p>
            <a:pPr algn="just">
              <a:buFontTx/>
              <a:buChar char="•"/>
            </a:pPr>
            <a:r>
              <a:rPr lang="en-US" altLang="en-US" sz="3200"/>
              <a:t> Entries along the main diagonal are 	correct classifications.</a:t>
            </a:r>
          </a:p>
          <a:p>
            <a:pPr algn="just">
              <a:buFontTx/>
              <a:buChar char="•"/>
            </a:pPr>
            <a:r>
              <a:rPr lang="en-US" altLang="en-US" sz="3200"/>
              <a:t> Entries other than those on the main 	diagonal are classification errors.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5" name="Object 7"/>
          <p:cNvGraphicFramePr>
            <a:graphicFrameLocks noChangeAspect="1"/>
          </p:cNvGraphicFramePr>
          <p:nvPr/>
        </p:nvGraphicFramePr>
        <p:xfrm>
          <a:off x="2514600" y="1752600"/>
          <a:ext cx="86995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4" name="Document" r:id="rId3" imgW="5799600" imgH="2371680" progId="Word.Document.8">
                  <p:embed/>
                </p:oleObj>
              </mc:Choice>
              <mc:Fallback>
                <p:oleObj name="Document" r:id="rId3" imgW="5799600" imgH="237168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752600"/>
                        <a:ext cx="86995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Two-Class Error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Data Mining Strategies: Classification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819400"/>
            <a:ext cx="6781800" cy="22860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/>
              <a:t> Learning is supervised.</a:t>
            </a:r>
          </a:p>
          <a:p>
            <a:pPr algn="l">
              <a:buFontTx/>
              <a:buChar char="•"/>
            </a:pPr>
            <a:r>
              <a:rPr lang="en-US" altLang="en-US" sz="3200"/>
              <a:t> The dependent variable is categorical.</a:t>
            </a:r>
          </a:p>
          <a:p>
            <a:pPr algn="l">
              <a:buFontTx/>
              <a:buChar char="•"/>
            </a:pPr>
            <a:r>
              <a:rPr lang="en-US" altLang="en-US" sz="3200"/>
              <a:t> Well-defined classes.</a:t>
            </a:r>
          </a:p>
          <a:p>
            <a:pPr algn="l">
              <a:buFontTx/>
              <a:buChar char="•"/>
            </a:pPr>
            <a:r>
              <a:rPr lang="en-US" altLang="en-US" sz="3200"/>
              <a:t> Current rather than future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111" name="Object 7"/>
          <p:cNvGraphicFramePr>
            <a:graphicFrameLocks noChangeAspect="1"/>
          </p:cNvGraphicFramePr>
          <p:nvPr/>
        </p:nvGraphicFramePr>
        <p:xfrm>
          <a:off x="2667000" y="2514600"/>
          <a:ext cx="8226425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0" name="Document" r:id="rId3" imgW="5600880" imgH="1291320" progId="Word.Document.8">
                  <p:embed/>
                </p:oleObj>
              </mc:Choice>
              <mc:Fallback>
                <p:oleObj name="Document" r:id="rId3" imgW="5600880" imgH="129132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514600"/>
                        <a:ext cx="8226425" cy="189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134" name="Object 6"/>
          <p:cNvGraphicFramePr>
            <a:graphicFrameLocks noChangeAspect="1"/>
          </p:cNvGraphicFramePr>
          <p:nvPr/>
        </p:nvGraphicFramePr>
        <p:xfrm>
          <a:off x="457200" y="2667000"/>
          <a:ext cx="82264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3" name="Document" r:id="rId3" imgW="5622840" imgH="1131840" progId="Word.Document.8">
                  <p:embed/>
                </p:oleObj>
              </mc:Choice>
              <mc:Fallback>
                <p:oleObj name="Document" r:id="rId3" imgW="5622840" imgH="1131840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67000"/>
                        <a:ext cx="82264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Evaluating Numeric Output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276600"/>
            <a:ext cx="6400800" cy="17526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/>
              <a:t> Mean absolute error</a:t>
            </a:r>
          </a:p>
          <a:p>
            <a:pPr algn="l">
              <a:buFontTx/>
              <a:buChar char="•"/>
            </a:pPr>
            <a:r>
              <a:rPr lang="en-US" altLang="en-US" sz="3200"/>
              <a:t> Mean squared error</a:t>
            </a:r>
          </a:p>
          <a:p>
            <a:pPr algn="l">
              <a:buFontTx/>
              <a:buChar char="•"/>
            </a:pPr>
            <a:r>
              <a:rPr lang="en-US" altLang="en-US" sz="3200"/>
              <a:t> Root mean squared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Mean Absolute Error</a:t>
            </a:r>
          </a:p>
        </p:txBody>
      </p:sp>
      <p:sp>
        <p:nvSpPr>
          <p:cNvPr id="73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467600" cy="1752600"/>
          </a:xfrm>
        </p:spPr>
        <p:txBody>
          <a:bodyPr/>
          <a:lstStyle/>
          <a:p>
            <a:pPr algn="l"/>
            <a:r>
              <a:rPr lang="en-US" altLang="en-US" sz="3200"/>
              <a:t>The average absolute difference between classifier predicted output and actual output.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Mean Squared Error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76600"/>
            <a:ext cx="7772400" cy="1752600"/>
          </a:xfrm>
        </p:spPr>
        <p:txBody>
          <a:bodyPr/>
          <a:lstStyle/>
          <a:p>
            <a:pPr algn="l"/>
            <a:r>
              <a:rPr lang="en-US" altLang="en-US" sz="3200"/>
              <a:t>The average of the sum of squared differences between classifier predicted output and actual output. </a:t>
            </a:r>
          </a:p>
          <a:p>
            <a:pPr algn="l"/>
            <a:endParaRPr lang="en-U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Root Mean Squared Error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276600"/>
            <a:ext cx="7772400" cy="1752600"/>
          </a:xfrm>
        </p:spPr>
        <p:txBody>
          <a:bodyPr/>
          <a:lstStyle/>
          <a:p>
            <a:pPr algn="l"/>
            <a:r>
              <a:rPr lang="en-US" altLang="en-US" sz="3200"/>
              <a:t>The square root of the mean squared error. </a:t>
            </a:r>
          </a:p>
          <a:p>
            <a:pPr algn="l"/>
            <a:endParaRPr lang="en-US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Comparing Models by </a:t>
            </a:r>
            <a:br>
              <a:rPr lang="en-US" altLang="en-US" sz="4400"/>
            </a:br>
            <a:r>
              <a:rPr lang="en-US" altLang="en-US" sz="4400"/>
              <a:t>Measuring Lift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Figure 2.4 Targeted vs. mass mailing</a:t>
            </a:r>
          </a:p>
        </p:txBody>
      </p:sp>
      <p:graphicFrame>
        <p:nvGraphicFramePr>
          <p:cNvPr id="177155" name="Object 3"/>
          <p:cNvGraphicFramePr>
            <a:graphicFrameLocks noChangeAspect="1"/>
          </p:cNvGraphicFramePr>
          <p:nvPr/>
        </p:nvGraphicFramePr>
        <p:xfrm>
          <a:off x="1123950" y="1425575"/>
          <a:ext cx="6897688" cy="400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64" name="VISIO" r:id="rId3" imgW="6896160" imgH="4006440" progId="Visio.Drawing.6">
                  <p:embed/>
                </p:oleObj>
              </mc:Choice>
              <mc:Fallback>
                <p:oleObj name="VISIO" r:id="rId3" imgW="6896160" imgH="4006440" progId="Visio.Drawing.6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3950" y="1425575"/>
                        <a:ext cx="6897688" cy="400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Computing Lift</a:t>
            </a:r>
          </a:p>
        </p:txBody>
      </p:sp>
      <p:graphicFrame>
        <p:nvGraphicFramePr>
          <p:cNvPr id="486406" name="Object 6"/>
          <p:cNvGraphicFramePr>
            <a:graphicFrameLocks noGrp="1" noChangeAspect="1"/>
          </p:cNvGraphicFramePr>
          <p:nvPr>
            <p:ph type="subTitle" idx="1"/>
          </p:nvPr>
        </p:nvGraphicFramePr>
        <p:xfrm>
          <a:off x="1828800" y="3276600"/>
          <a:ext cx="50704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6415" r:id="rId3" imgW="1371600" imgH="431800" progId="Equation.3">
                  <p:embed/>
                </p:oleObj>
              </mc:Choice>
              <mc:Fallback>
                <p:oleObj r:id="rId3" imgW="13716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276600"/>
                        <a:ext cx="507047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181" name="Object 5"/>
          <p:cNvGraphicFramePr>
            <a:graphicFrameLocks noChangeAspect="1"/>
          </p:cNvGraphicFramePr>
          <p:nvPr/>
        </p:nvGraphicFramePr>
        <p:xfrm>
          <a:off x="457200" y="2667000"/>
          <a:ext cx="8226425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90" name="Document" r:id="rId3" imgW="5597640" imgH="1131840" progId="Word.Document.8">
                  <p:embed/>
                </p:oleObj>
              </mc:Choice>
              <mc:Fallback>
                <p:oleObj name="Document" r:id="rId3" imgW="5597640" imgH="11318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67000"/>
                        <a:ext cx="8226425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Data Mining Strategies: </a:t>
            </a:r>
            <a:br>
              <a:rPr lang="en-US" altLang="en-US" sz="4000"/>
            </a:br>
            <a:r>
              <a:rPr lang="en-US" altLang="en-US" sz="4000"/>
              <a:t>Estimation</a:t>
            </a:r>
          </a:p>
        </p:txBody>
      </p:sp>
      <p:sp>
        <p:nvSpPr>
          <p:cNvPr id="43725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43200"/>
            <a:ext cx="6400800" cy="28194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/>
              <a:t> Learning is supervised.</a:t>
            </a:r>
          </a:p>
          <a:p>
            <a:pPr algn="l">
              <a:buFontTx/>
              <a:buChar char="•"/>
            </a:pPr>
            <a:r>
              <a:rPr lang="en-US" altLang="en-US" sz="3200"/>
              <a:t> The dependent variable is numeric.</a:t>
            </a:r>
          </a:p>
          <a:p>
            <a:pPr algn="l">
              <a:buFontTx/>
              <a:buChar char="•"/>
            </a:pPr>
            <a:r>
              <a:rPr lang="en-US" altLang="en-US" sz="3200"/>
              <a:t> Well-defined classes.</a:t>
            </a:r>
          </a:p>
          <a:p>
            <a:pPr algn="l">
              <a:buFontTx/>
              <a:buChar char="•"/>
            </a:pPr>
            <a:r>
              <a:rPr lang="en-US" altLang="en-US" sz="3200"/>
              <a:t> Current rather than future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5" name="Object 5"/>
          <p:cNvGraphicFramePr>
            <a:graphicFrameLocks noChangeAspect="1"/>
          </p:cNvGraphicFramePr>
          <p:nvPr/>
        </p:nvGraphicFramePr>
        <p:xfrm>
          <a:off x="457200" y="2667000"/>
          <a:ext cx="8226425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14" name="Document" r:id="rId3" imgW="5724360" imgH="1131840" progId="Word.Document.8">
                  <p:embed/>
                </p:oleObj>
              </mc:Choice>
              <mc:Fallback>
                <p:oleObj name="Document" r:id="rId3" imgW="5724360" imgH="11318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67000"/>
                        <a:ext cx="8226425" cy="162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 anchor="ctr"/>
          <a:lstStyle/>
          <a:p>
            <a:r>
              <a:rPr lang="en-US" altLang="en-US" sz="4400"/>
              <a:t>Unsupervised Model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Unsupervised Model Evaluation</a:t>
            </a:r>
            <a:br>
              <a:rPr lang="en-US" altLang="en-US" sz="4000"/>
            </a:br>
            <a:r>
              <a:rPr lang="en-US" altLang="en-US" sz="4000"/>
              <a:t>(cluster quality)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All clustering techniques compute some measure of cluster quality.</a:t>
            </a:r>
          </a:p>
          <a:p>
            <a:pPr>
              <a:lnSpc>
                <a:spcPct val="90000"/>
              </a:lnSpc>
            </a:pPr>
            <a:r>
              <a:rPr lang="en-US" altLang="en-US"/>
              <a:t>One evaluation method is to calculate the sum of squared error differences between the instances of each cluster and their cluster center.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Smaller values indicate clusters of higher quality.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Supervised Learning for Unsupervised Model Evaluation</a:t>
            </a:r>
          </a:p>
        </p:txBody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Designate each formed cluster as a class and assign each class an arbitrary name.</a:t>
            </a:r>
          </a:p>
          <a:p>
            <a:r>
              <a:rPr lang="en-US" altLang="en-US" dirty="0"/>
              <a:t>Choose a random sample of instances from each class for supervised learning.</a:t>
            </a:r>
          </a:p>
          <a:p>
            <a:r>
              <a:rPr lang="en-US" altLang="en-US" dirty="0"/>
              <a:t>Build a supervised model from the chosen instances. Employ the remaining instances to test the correctness of the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</p:spPr>
        <p:txBody>
          <a:bodyPr anchor="ctr"/>
          <a:lstStyle/>
          <a:p>
            <a:r>
              <a:rPr lang="en-US" altLang="en-US" sz="4000"/>
              <a:t>Data Mining Strategies:</a:t>
            </a:r>
            <a:br>
              <a:rPr lang="en-US" altLang="en-US" sz="4000"/>
            </a:br>
            <a:r>
              <a:rPr lang="en-US" altLang="en-US" sz="4000"/>
              <a:t>Prediction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743200"/>
            <a:ext cx="7162800" cy="2057400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n-US" altLang="en-US" sz="3200"/>
              <a:t> The emphasis is on predicting future 	rather than current outcomes.</a:t>
            </a:r>
          </a:p>
          <a:p>
            <a:pPr algn="l">
              <a:buFontTx/>
              <a:buChar char="•"/>
            </a:pPr>
            <a:r>
              <a:rPr lang="en-US" altLang="en-US" sz="3200"/>
              <a:t> The output attribute may be categorical 	or numeric.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76400"/>
          </a:xfrm>
        </p:spPr>
        <p:txBody>
          <a:bodyPr/>
          <a:lstStyle/>
          <a:p>
            <a:r>
              <a:rPr lang="en-US" altLang="en-US"/>
              <a:t>Classification, Estimation or Prediction? </a:t>
            </a:r>
          </a:p>
        </p:txBody>
      </p:sp>
      <p:sp>
        <p:nvSpPr>
          <p:cNvPr id="72601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685800" y="2895600"/>
            <a:ext cx="7772400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	The nature of the data determines whether a model is suitable for classification, estimation, or prediction.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altLang="en-US" sz="4400"/>
              <a:t>The Cardiology Patient Dataset</a:t>
            </a:r>
          </a:p>
        </p:txBody>
      </p:sp>
      <p:sp>
        <p:nvSpPr>
          <p:cNvPr id="7219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010400" cy="1752600"/>
          </a:xfrm>
        </p:spPr>
        <p:txBody>
          <a:bodyPr/>
          <a:lstStyle/>
          <a:p>
            <a:pPr algn="l"/>
            <a:r>
              <a:rPr lang="en-US" altLang="en-US" sz="2800"/>
              <a:t>This dataset contains 303 instances. Each instance holds information about a patient who either has or does not have a heart condition.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 anchor="ctr"/>
          <a:lstStyle/>
          <a:p>
            <a:r>
              <a:rPr lang="en-US" altLang="en-US" sz="4400"/>
              <a:t>The Cardiology Patient Dataset</a:t>
            </a:r>
          </a:p>
        </p:txBody>
      </p:sp>
      <p:sp>
        <p:nvSpPr>
          <p:cNvPr id="7198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276600"/>
            <a:ext cx="7543800" cy="1905000"/>
          </a:xfrm>
        </p:spPr>
        <p:txBody>
          <a:bodyPr/>
          <a:lstStyle/>
          <a:p>
            <a:pPr algn="l">
              <a:lnSpc>
                <a:spcPct val="90000"/>
              </a:lnSpc>
            </a:pPr>
            <a:endParaRPr lang="en-US" altLang="en-US"/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altLang="en-US"/>
              <a:t> 138 instances represent patients with heart disease.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altLang="en-US"/>
              <a:t> 165 instances contain information about patients free of heart disease.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8401</TotalTime>
  <Words>666</Words>
  <Application>Microsoft Office PowerPoint</Application>
  <PresentationFormat>On-screen Show (4:3)</PresentationFormat>
  <Paragraphs>118</Paragraphs>
  <Slides>53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HelveticaLTStd-Roman</vt:lpstr>
      <vt:lpstr>Times New Roman</vt:lpstr>
      <vt:lpstr>Default Design</vt:lpstr>
      <vt:lpstr>VISIO</vt:lpstr>
      <vt:lpstr>Microsoft Word 97 - 2003 Document</vt:lpstr>
      <vt:lpstr>Document</vt:lpstr>
      <vt:lpstr>Microsoft Visio Drawing</vt:lpstr>
      <vt:lpstr>Microsoft Equation 3.0</vt:lpstr>
      <vt:lpstr>Data Mining A Closer Look</vt:lpstr>
      <vt:lpstr>2.1 Data Mining Strategies</vt:lpstr>
      <vt:lpstr>PowerPoint Presentation</vt:lpstr>
      <vt:lpstr>Data Mining Strategies: Classification</vt:lpstr>
      <vt:lpstr>Data Mining Strategies:  Estimation</vt:lpstr>
      <vt:lpstr>Data Mining Strategies: Prediction</vt:lpstr>
      <vt:lpstr>Classification, Estimation or Prediction? </vt:lpstr>
      <vt:lpstr>The Cardiology Patient Dataset</vt:lpstr>
      <vt:lpstr>The Cardiology Patient Dataset</vt:lpstr>
      <vt:lpstr>PowerPoint Presentation</vt:lpstr>
      <vt:lpstr>PowerPoint Presentation</vt:lpstr>
      <vt:lpstr>Classification, Estimation or Prediction?</vt:lpstr>
      <vt:lpstr>Classification, Estimation or Prediction?</vt:lpstr>
      <vt:lpstr>Here is a rule for the Healthy Class  </vt:lpstr>
      <vt:lpstr>Rule Precision &amp; Rule Coverage</vt:lpstr>
      <vt:lpstr>Here is a rule for the  Sick Class</vt:lpstr>
      <vt:lpstr>Data Mining Strategies: Unsupervised Clustering</vt:lpstr>
      <vt:lpstr>Unsupervised Clustering can be used to:</vt:lpstr>
      <vt:lpstr>Data Mining Strategies:  Market Basket Analysis</vt:lpstr>
      <vt:lpstr>2.2 Supervised Data Mining Techniques</vt:lpstr>
      <vt:lpstr>The Credit Card Promotion Database</vt:lpstr>
      <vt:lpstr>PowerPoint Presentation</vt:lpstr>
      <vt:lpstr>A Hypothesis for the Credit Card Promotion Database</vt:lpstr>
      <vt:lpstr>Supervised Data Mining Techniques: Production Rules</vt:lpstr>
      <vt:lpstr>PowerPoint Presentation</vt:lpstr>
      <vt:lpstr>Supervised Data Mining Techniques: Neural Networks</vt:lpstr>
      <vt:lpstr>PowerPoint Presentation</vt:lpstr>
      <vt:lpstr>PowerPoint Presentation</vt:lpstr>
      <vt:lpstr>Supervised Data Mining Techniques: Statistical Regression</vt:lpstr>
      <vt:lpstr>2.3 Association Rules</vt:lpstr>
      <vt:lpstr>Comparing Association Rules  &amp; Production Rules</vt:lpstr>
      <vt:lpstr>Two Association Rules for the Credit Card Promotion Database</vt:lpstr>
      <vt:lpstr>2.4 Clustering Techniques</vt:lpstr>
      <vt:lpstr>PowerPoint Presentation</vt:lpstr>
      <vt:lpstr>2.5 Evaluating Performance</vt:lpstr>
      <vt:lpstr>Evaluating Supervised Learner Models</vt:lpstr>
      <vt:lpstr>Confusion Matrix</vt:lpstr>
      <vt:lpstr>PowerPoint Presentation</vt:lpstr>
      <vt:lpstr>Two-Class Error Analysis</vt:lpstr>
      <vt:lpstr>PowerPoint Presentation</vt:lpstr>
      <vt:lpstr>PowerPoint Presentation</vt:lpstr>
      <vt:lpstr>Evaluating Numeric Output</vt:lpstr>
      <vt:lpstr>Mean Absolute Error</vt:lpstr>
      <vt:lpstr>Mean Squared Error</vt:lpstr>
      <vt:lpstr>Root Mean Squared Error</vt:lpstr>
      <vt:lpstr>Comparing Models by  Measuring Lift</vt:lpstr>
      <vt:lpstr>PowerPoint Presentation</vt:lpstr>
      <vt:lpstr>Computing Lift</vt:lpstr>
      <vt:lpstr>PowerPoint Presentation</vt:lpstr>
      <vt:lpstr>PowerPoint Presentation</vt:lpstr>
      <vt:lpstr>Unsupervised Model Evaluation</vt:lpstr>
      <vt:lpstr>Unsupervised Model Evaluation (cluster quality)</vt:lpstr>
      <vt:lpstr>Supervised Learning for Unsupervised Model Evaluation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 A Tutorial-Based Primer</dc:title>
  <dc:creator>Richard J. Roiger</dc:creator>
  <cp:keywords>Addison-Wesley Publishing</cp:keywords>
  <cp:lastModifiedBy>Richard Roiger</cp:lastModifiedBy>
  <cp:revision>324</cp:revision>
  <cp:lastPrinted>2001-11-21T22:42:06Z</cp:lastPrinted>
  <dcterms:created xsi:type="dcterms:W3CDTF">2001-08-26T18:47:44Z</dcterms:created>
  <dcterms:modified xsi:type="dcterms:W3CDTF">2016-09-21T17:23:18Z</dcterms:modified>
</cp:coreProperties>
</file>